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7" r:id="rId2"/>
    <p:sldId id="258" r:id="rId3"/>
    <p:sldId id="259" r:id="rId4"/>
    <p:sldId id="260" r:id="rId5"/>
    <p:sldId id="262" r:id="rId6"/>
    <p:sldId id="263" r:id="rId7"/>
    <p:sldId id="272" r:id="rId8"/>
    <p:sldId id="273" r:id="rId9"/>
    <p:sldId id="277" r:id="rId10"/>
    <p:sldId id="278" r:id="rId11"/>
    <p:sldId id="279" r:id="rId12"/>
    <p:sldId id="274" r:id="rId13"/>
    <p:sldId id="275" r:id="rId14"/>
    <p:sldId id="276" r:id="rId15"/>
    <p:sldId id="280" r:id="rId16"/>
    <p:sldId id="281" r:id="rId17"/>
    <p:sldId id="282" r:id="rId18"/>
    <p:sldId id="283" r:id="rId19"/>
    <p:sldId id="288" r:id="rId20"/>
    <p:sldId id="289" r:id="rId21"/>
    <p:sldId id="284" r:id="rId22"/>
    <p:sldId id="285" r:id="rId23"/>
    <p:sldId id="290" r:id="rId24"/>
    <p:sldId id="286" r:id="rId25"/>
    <p:sldId id="291" r:id="rId26"/>
    <p:sldId id="292" r:id="rId27"/>
    <p:sldId id="287" r:id="rId28"/>
    <p:sldId id="293" r:id="rId29"/>
    <p:sldId id="294" r:id="rId30"/>
    <p:sldId id="295" r:id="rId31"/>
    <p:sldId id="264" r:id="rId32"/>
    <p:sldId id="265" r:id="rId33"/>
    <p:sldId id="266" r:id="rId34"/>
    <p:sldId id="267" r:id="rId35"/>
    <p:sldId id="268" r:id="rId36"/>
    <p:sldId id="269"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20"/>
    <p:restoredTop sz="94632"/>
  </p:normalViewPr>
  <p:slideViewPr>
    <p:cSldViewPr snapToGrid="0">
      <p:cViewPr varScale="1">
        <p:scale>
          <a:sx n="111" d="100"/>
          <a:sy n="111" d="100"/>
        </p:scale>
        <p:origin x="76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30AFF7-6F50-0A4B-B1A7-3D6A1E9D5ACC}" type="datetimeFigureOut">
              <a:rPr lang="en-US" smtClean="0"/>
              <a:t>1/8/26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FBCF7-9761-714D-B1D6-9E3F28F138EC}" type="slidenum">
              <a:rPr lang="en-US" smtClean="0"/>
              <a:t>‹#›</a:t>
            </a:fld>
            <a:endParaRPr lang="en-US"/>
          </a:p>
        </p:txBody>
      </p:sp>
    </p:spTree>
    <p:extLst>
      <p:ext uri="{BB962C8B-B14F-4D97-AF65-F5344CB8AC3E}">
        <p14:creationId xmlns:p14="http://schemas.microsoft.com/office/powerpoint/2010/main" val="671155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Image source: Microsoft 365 content library
Effective governance ensures traceability, accountability, and trust in engineering. In supply chains, robust data validation and clear approval records prevent procurement errors and enable corrective actions when compliance fails. For enterprise projects, governance provides resilience and adaptability to regulatory changes, ensuring certifications and responsibilities are transparent and reducing blame in case of failures.</a:t>
            </a:r>
          </a:p>
        </p:txBody>
      </p:sp>
      <p:sp>
        <p:nvSpPr>
          <p:cNvPr id="4" name="Slide Number Placeholder 3"/>
          <p:cNvSpPr>
            <a:spLocks noGrp="1"/>
          </p:cNvSpPr>
          <p:nvPr>
            <p:ph type="sldNum" sz="quarter" idx="5"/>
          </p:nvPr>
        </p:nvSpPr>
        <p:spPr/>
        <p:txBody>
          <a:bodyPr/>
          <a:lstStyle/>
          <a:p>
            <a:fld id="{8B9FBCF7-9761-714D-B1D6-9E3F28F138EC}" type="slidenum">
              <a:rPr lang="en-US" smtClean="0"/>
              <a:t>3</a:t>
            </a:fld>
            <a:endParaRPr lang="en-US"/>
          </a:p>
        </p:txBody>
      </p:sp>
    </p:spTree>
    <p:extLst>
      <p:ext uri="{BB962C8B-B14F-4D97-AF65-F5344CB8AC3E}">
        <p14:creationId xmlns:p14="http://schemas.microsoft.com/office/powerpoint/2010/main" val="2276851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DCA62E-F798-4C0D-A265-2E8E1FDF32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C872A4-8C33-85F1-8911-2453C3143D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F427C6-607C-69AD-6946-0386C616F404}"/>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B45FB2D4-8B5F-B52A-80D6-B664A7E36D08}"/>
              </a:ext>
            </a:extLst>
          </p:cNvPr>
          <p:cNvSpPr>
            <a:spLocks noGrp="1"/>
          </p:cNvSpPr>
          <p:nvPr>
            <p:ph type="sldNum" sz="quarter" idx="5"/>
          </p:nvPr>
        </p:nvSpPr>
        <p:spPr/>
        <p:txBody>
          <a:bodyPr/>
          <a:lstStyle/>
          <a:p>
            <a:fld id="{8B9FBCF7-9761-714D-B1D6-9E3F28F138EC}" type="slidenum">
              <a:rPr lang="en-US" smtClean="0"/>
              <a:t>12</a:t>
            </a:fld>
            <a:endParaRPr lang="en-US"/>
          </a:p>
        </p:txBody>
      </p:sp>
    </p:spTree>
    <p:extLst>
      <p:ext uri="{BB962C8B-B14F-4D97-AF65-F5344CB8AC3E}">
        <p14:creationId xmlns:p14="http://schemas.microsoft.com/office/powerpoint/2010/main" val="3819296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41E29A-8C33-7DD1-1886-708A19A3C5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20648B-968D-2976-D28B-B5CE5EEEC1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FBD5F9A-5890-2546-1AFA-C235077BD4B5}"/>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A3552EE2-CC01-E57D-65A4-73193DE16952}"/>
              </a:ext>
            </a:extLst>
          </p:cNvPr>
          <p:cNvSpPr>
            <a:spLocks noGrp="1"/>
          </p:cNvSpPr>
          <p:nvPr>
            <p:ph type="sldNum" sz="quarter" idx="5"/>
          </p:nvPr>
        </p:nvSpPr>
        <p:spPr/>
        <p:txBody>
          <a:bodyPr/>
          <a:lstStyle/>
          <a:p>
            <a:fld id="{8B9FBCF7-9761-714D-B1D6-9E3F28F138EC}" type="slidenum">
              <a:rPr lang="en-US" smtClean="0"/>
              <a:t>13</a:t>
            </a:fld>
            <a:endParaRPr lang="en-US"/>
          </a:p>
        </p:txBody>
      </p:sp>
    </p:spTree>
    <p:extLst>
      <p:ext uri="{BB962C8B-B14F-4D97-AF65-F5344CB8AC3E}">
        <p14:creationId xmlns:p14="http://schemas.microsoft.com/office/powerpoint/2010/main" val="21753829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576339-6544-E617-2ECC-714278842F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71C5DF-DC17-BF20-99EE-AA104E1B2D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4E1EAC-0EF6-D49B-3C29-23708336DF06}"/>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987ECDD0-F5BD-4358-1CE4-BEED2E248F22}"/>
              </a:ext>
            </a:extLst>
          </p:cNvPr>
          <p:cNvSpPr>
            <a:spLocks noGrp="1"/>
          </p:cNvSpPr>
          <p:nvPr>
            <p:ph type="sldNum" sz="quarter" idx="5"/>
          </p:nvPr>
        </p:nvSpPr>
        <p:spPr/>
        <p:txBody>
          <a:bodyPr/>
          <a:lstStyle/>
          <a:p>
            <a:fld id="{8B9FBCF7-9761-714D-B1D6-9E3F28F138EC}" type="slidenum">
              <a:rPr lang="en-US" smtClean="0"/>
              <a:t>14</a:t>
            </a:fld>
            <a:endParaRPr lang="en-US"/>
          </a:p>
        </p:txBody>
      </p:sp>
    </p:spTree>
    <p:extLst>
      <p:ext uri="{BB962C8B-B14F-4D97-AF65-F5344CB8AC3E}">
        <p14:creationId xmlns:p14="http://schemas.microsoft.com/office/powerpoint/2010/main" val="31756920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F7F857-7D2E-7265-3800-9DD8DCD06D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1AD4A9-548F-BBF2-7D27-1A4B1CCC78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2CC34C-5813-3958-EF96-A176E274136E}"/>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95760E0E-AB71-C142-5A25-DC9D5223DD44}"/>
              </a:ext>
            </a:extLst>
          </p:cNvPr>
          <p:cNvSpPr>
            <a:spLocks noGrp="1"/>
          </p:cNvSpPr>
          <p:nvPr>
            <p:ph type="sldNum" sz="quarter" idx="5"/>
          </p:nvPr>
        </p:nvSpPr>
        <p:spPr/>
        <p:txBody>
          <a:bodyPr/>
          <a:lstStyle/>
          <a:p>
            <a:fld id="{8B9FBCF7-9761-714D-B1D6-9E3F28F138EC}" type="slidenum">
              <a:rPr lang="en-US" smtClean="0"/>
              <a:t>15</a:t>
            </a:fld>
            <a:endParaRPr lang="en-US"/>
          </a:p>
        </p:txBody>
      </p:sp>
    </p:spTree>
    <p:extLst>
      <p:ext uri="{BB962C8B-B14F-4D97-AF65-F5344CB8AC3E}">
        <p14:creationId xmlns:p14="http://schemas.microsoft.com/office/powerpoint/2010/main" val="1295331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51AB2F-E59E-61D7-42AE-DFF08203EE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93401F-9630-F32F-6E70-B93DC55122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8CCC4E-B3FB-F325-0542-AB6D9354B303}"/>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12D46429-A37F-1EF5-A624-2F64A3325217}"/>
              </a:ext>
            </a:extLst>
          </p:cNvPr>
          <p:cNvSpPr>
            <a:spLocks noGrp="1"/>
          </p:cNvSpPr>
          <p:nvPr>
            <p:ph type="sldNum" sz="quarter" idx="5"/>
          </p:nvPr>
        </p:nvSpPr>
        <p:spPr/>
        <p:txBody>
          <a:bodyPr/>
          <a:lstStyle/>
          <a:p>
            <a:fld id="{8B9FBCF7-9761-714D-B1D6-9E3F28F138EC}" type="slidenum">
              <a:rPr lang="en-US" smtClean="0"/>
              <a:t>16</a:t>
            </a:fld>
            <a:endParaRPr lang="en-US"/>
          </a:p>
        </p:txBody>
      </p:sp>
    </p:spTree>
    <p:extLst>
      <p:ext uri="{BB962C8B-B14F-4D97-AF65-F5344CB8AC3E}">
        <p14:creationId xmlns:p14="http://schemas.microsoft.com/office/powerpoint/2010/main" val="7394070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A272C4-58E8-1B5A-B4FB-D877311D22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B48DAB-4D59-AB18-F3FF-77F2ED0C1C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57F0E2-99EF-86CC-ED11-E9709B3ADA21}"/>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C9AC3DA7-1D12-A6B6-B031-99635B56DFF6}"/>
              </a:ext>
            </a:extLst>
          </p:cNvPr>
          <p:cNvSpPr>
            <a:spLocks noGrp="1"/>
          </p:cNvSpPr>
          <p:nvPr>
            <p:ph type="sldNum" sz="quarter" idx="5"/>
          </p:nvPr>
        </p:nvSpPr>
        <p:spPr/>
        <p:txBody>
          <a:bodyPr/>
          <a:lstStyle/>
          <a:p>
            <a:fld id="{8B9FBCF7-9761-714D-B1D6-9E3F28F138EC}" type="slidenum">
              <a:rPr lang="en-US" smtClean="0"/>
              <a:t>17</a:t>
            </a:fld>
            <a:endParaRPr lang="en-US"/>
          </a:p>
        </p:txBody>
      </p:sp>
    </p:spTree>
    <p:extLst>
      <p:ext uri="{BB962C8B-B14F-4D97-AF65-F5344CB8AC3E}">
        <p14:creationId xmlns:p14="http://schemas.microsoft.com/office/powerpoint/2010/main" val="6994339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E3F5B1-BB0D-878F-E527-F1D0DDB01D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411568-02F1-530D-0A01-29B24B5E1B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D4E45A-25A4-3F32-E57A-7A30E6147A53}"/>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DE303505-2509-BB02-82AC-A5628CC08DFB}"/>
              </a:ext>
            </a:extLst>
          </p:cNvPr>
          <p:cNvSpPr>
            <a:spLocks noGrp="1"/>
          </p:cNvSpPr>
          <p:nvPr>
            <p:ph type="sldNum" sz="quarter" idx="5"/>
          </p:nvPr>
        </p:nvSpPr>
        <p:spPr/>
        <p:txBody>
          <a:bodyPr/>
          <a:lstStyle/>
          <a:p>
            <a:fld id="{8B9FBCF7-9761-714D-B1D6-9E3F28F138EC}" type="slidenum">
              <a:rPr lang="en-US" smtClean="0"/>
              <a:t>18</a:t>
            </a:fld>
            <a:endParaRPr lang="en-US"/>
          </a:p>
        </p:txBody>
      </p:sp>
    </p:spTree>
    <p:extLst>
      <p:ext uri="{BB962C8B-B14F-4D97-AF65-F5344CB8AC3E}">
        <p14:creationId xmlns:p14="http://schemas.microsoft.com/office/powerpoint/2010/main" val="1964786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BF29D9-DC4F-690A-48FB-768CFA1677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B8FA46-B354-8F5C-B09F-96E970024B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CEEA9CA-65FD-025A-A4AA-4B6C58DFD653}"/>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E47BB412-2916-B2FE-B152-6FCC50E93C61}"/>
              </a:ext>
            </a:extLst>
          </p:cNvPr>
          <p:cNvSpPr>
            <a:spLocks noGrp="1"/>
          </p:cNvSpPr>
          <p:nvPr>
            <p:ph type="sldNum" sz="quarter" idx="5"/>
          </p:nvPr>
        </p:nvSpPr>
        <p:spPr/>
        <p:txBody>
          <a:bodyPr/>
          <a:lstStyle/>
          <a:p>
            <a:fld id="{8B9FBCF7-9761-714D-B1D6-9E3F28F138EC}" type="slidenum">
              <a:rPr lang="en-US" smtClean="0"/>
              <a:t>19</a:t>
            </a:fld>
            <a:endParaRPr lang="en-US"/>
          </a:p>
        </p:txBody>
      </p:sp>
    </p:spTree>
    <p:extLst>
      <p:ext uri="{BB962C8B-B14F-4D97-AF65-F5344CB8AC3E}">
        <p14:creationId xmlns:p14="http://schemas.microsoft.com/office/powerpoint/2010/main" val="4736082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48AB70-B797-A810-F5ED-FB363AD43B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C56DCF-9D27-E56F-70E7-C831C4E2D3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7D1B2B-2986-EC18-D94B-4E1E7D651C61}"/>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61A06BF9-345D-AF4F-68ED-B7A04E7C7C87}"/>
              </a:ext>
            </a:extLst>
          </p:cNvPr>
          <p:cNvSpPr>
            <a:spLocks noGrp="1"/>
          </p:cNvSpPr>
          <p:nvPr>
            <p:ph type="sldNum" sz="quarter" idx="5"/>
          </p:nvPr>
        </p:nvSpPr>
        <p:spPr/>
        <p:txBody>
          <a:bodyPr/>
          <a:lstStyle/>
          <a:p>
            <a:fld id="{8B9FBCF7-9761-714D-B1D6-9E3F28F138EC}" type="slidenum">
              <a:rPr lang="en-US" smtClean="0"/>
              <a:t>20</a:t>
            </a:fld>
            <a:endParaRPr lang="en-US"/>
          </a:p>
        </p:txBody>
      </p:sp>
    </p:spTree>
    <p:extLst>
      <p:ext uri="{BB962C8B-B14F-4D97-AF65-F5344CB8AC3E}">
        <p14:creationId xmlns:p14="http://schemas.microsoft.com/office/powerpoint/2010/main" val="8497816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A77F01-CDE8-7F4E-8B78-3F3D94C728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FAC6CB-592C-E5D2-3DAD-F0E59B4D70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90A6C30-8FEA-7827-1F2E-425A61A3E3B4}"/>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BB4B3AA1-B58E-C8F8-BC76-BA51573E3F5E}"/>
              </a:ext>
            </a:extLst>
          </p:cNvPr>
          <p:cNvSpPr>
            <a:spLocks noGrp="1"/>
          </p:cNvSpPr>
          <p:nvPr>
            <p:ph type="sldNum" sz="quarter" idx="5"/>
          </p:nvPr>
        </p:nvSpPr>
        <p:spPr/>
        <p:txBody>
          <a:bodyPr/>
          <a:lstStyle/>
          <a:p>
            <a:fld id="{8B9FBCF7-9761-714D-B1D6-9E3F28F138EC}" type="slidenum">
              <a:rPr lang="en-US" smtClean="0"/>
              <a:t>21</a:t>
            </a:fld>
            <a:endParaRPr lang="en-US"/>
          </a:p>
        </p:txBody>
      </p:sp>
    </p:spTree>
    <p:extLst>
      <p:ext uri="{BB962C8B-B14F-4D97-AF65-F5344CB8AC3E}">
        <p14:creationId xmlns:p14="http://schemas.microsoft.com/office/powerpoint/2010/main" val="157428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p:cNvSpPr>
            <a:spLocks noGrp="1"/>
          </p:cNvSpPr>
          <p:nvPr>
            <p:ph type="sldNum" sz="quarter" idx="5"/>
          </p:nvPr>
        </p:nvSpPr>
        <p:spPr/>
        <p:txBody>
          <a:bodyPr/>
          <a:lstStyle/>
          <a:p>
            <a:fld id="{8B9FBCF7-9761-714D-B1D6-9E3F28F138EC}" type="slidenum">
              <a:rPr lang="en-US" smtClean="0"/>
              <a:t>4</a:t>
            </a:fld>
            <a:endParaRPr lang="en-US"/>
          </a:p>
        </p:txBody>
      </p:sp>
    </p:spTree>
    <p:extLst>
      <p:ext uri="{BB962C8B-B14F-4D97-AF65-F5344CB8AC3E}">
        <p14:creationId xmlns:p14="http://schemas.microsoft.com/office/powerpoint/2010/main" val="39627940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65837C-9994-CCEF-DCE8-2C3A535EF3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C08064-962D-849B-0262-76D65B8E91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485D96-F6BA-D581-8381-7C93AAA161AE}"/>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647CBD4C-C4D5-5777-B3BF-D94629F960FE}"/>
              </a:ext>
            </a:extLst>
          </p:cNvPr>
          <p:cNvSpPr>
            <a:spLocks noGrp="1"/>
          </p:cNvSpPr>
          <p:nvPr>
            <p:ph type="sldNum" sz="quarter" idx="5"/>
          </p:nvPr>
        </p:nvSpPr>
        <p:spPr/>
        <p:txBody>
          <a:bodyPr/>
          <a:lstStyle/>
          <a:p>
            <a:fld id="{8B9FBCF7-9761-714D-B1D6-9E3F28F138EC}" type="slidenum">
              <a:rPr lang="en-US" smtClean="0"/>
              <a:t>22</a:t>
            </a:fld>
            <a:endParaRPr lang="en-US"/>
          </a:p>
        </p:txBody>
      </p:sp>
    </p:spTree>
    <p:extLst>
      <p:ext uri="{BB962C8B-B14F-4D97-AF65-F5344CB8AC3E}">
        <p14:creationId xmlns:p14="http://schemas.microsoft.com/office/powerpoint/2010/main" val="16487771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F13EA8-1A08-4B38-C288-BE0D8C23AE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EEA0D1-6DA1-150F-F1B5-1017D7DAC6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5B2371-6AFD-BB2A-975E-422D7ACE8A5A}"/>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6A30A621-F536-BDAE-1275-2BB634985E96}"/>
              </a:ext>
            </a:extLst>
          </p:cNvPr>
          <p:cNvSpPr>
            <a:spLocks noGrp="1"/>
          </p:cNvSpPr>
          <p:nvPr>
            <p:ph type="sldNum" sz="quarter" idx="5"/>
          </p:nvPr>
        </p:nvSpPr>
        <p:spPr/>
        <p:txBody>
          <a:bodyPr/>
          <a:lstStyle/>
          <a:p>
            <a:fld id="{8B9FBCF7-9761-714D-B1D6-9E3F28F138EC}" type="slidenum">
              <a:rPr lang="en-US" smtClean="0"/>
              <a:t>23</a:t>
            </a:fld>
            <a:endParaRPr lang="en-US"/>
          </a:p>
        </p:txBody>
      </p:sp>
    </p:spTree>
    <p:extLst>
      <p:ext uri="{BB962C8B-B14F-4D97-AF65-F5344CB8AC3E}">
        <p14:creationId xmlns:p14="http://schemas.microsoft.com/office/powerpoint/2010/main" val="38288426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7279A8-1523-581F-3AFF-74365D085B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F8C96B-7D9F-8907-042E-A6D2AF62AF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85FD037-DB47-AC99-4093-404F4AF22886}"/>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F1BFF95B-A568-01AB-D16E-F5D0C1ADEC1D}"/>
              </a:ext>
            </a:extLst>
          </p:cNvPr>
          <p:cNvSpPr>
            <a:spLocks noGrp="1"/>
          </p:cNvSpPr>
          <p:nvPr>
            <p:ph type="sldNum" sz="quarter" idx="5"/>
          </p:nvPr>
        </p:nvSpPr>
        <p:spPr/>
        <p:txBody>
          <a:bodyPr/>
          <a:lstStyle/>
          <a:p>
            <a:fld id="{8B9FBCF7-9761-714D-B1D6-9E3F28F138EC}" type="slidenum">
              <a:rPr lang="en-US" smtClean="0"/>
              <a:t>24</a:t>
            </a:fld>
            <a:endParaRPr lang="en-US"/>
          </a:p>
        </p:txBody>
      </p:sp>
    </p:spTree>
    <p:extLst>
      <p:ext uri="{BB962C8B-B14F-4D97-AF65-F5344CB8AC3E}">
        <p14:creationId xmlns:p14="http://schemas.microsoft.com/office/powerpoint/2010/main" val="4838799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DD19EE-CDA8-7F36-559F-35D5BFBEC8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235747-2B94-EE09-BAA9-14DBD96C48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AD91C5-ED74-1B4C-3557-8E6D6C61B4ED}"/>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C237E219-7351-4664-1A7F-8CEF48D0E835}"/>
              </a:ext>
            </a:extLst>
          </p:cNvPr>
          <p:cNvSpPr>
            <a:spLocks noGrp="1"/>
          </p:cNvSpPr>
          <p:nvPr>
            <p:ph type="sldNum" sz="quarter" idx="5"/>
          </p:nvPr>
        </p:nvSpPr>
        <p:spPr/>
        <p:txBody>
          <a:bodyPr/>
          <a:lstStyle/>
          <a:p>
            <a:fld id="{8B9FBCF7-9761-714D-B1D6-9E3F28F138EC}" type="slidenum">
              <a:rPr lang="en-US" smtClean="0"/>
              <a:t>25</a:t>
            </a:fld>
            <a:endParaRPr lang="en-US"/>
          </a:p>
        </p:txBody>
      </p:sp>
    </p:spTree>
    <p:extLst>
      <p:ext uri="{BB962C8B-B14F-4D97-AF65-F5344CB8AC3E}">
        <p14:creationId xmlns:p14="http://schemas.microsoft.com/office/powerpoint/2010/main" val="8279783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37788F-3FED-7E51-1A68-B86F5DAAF0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D07D76-38E7-720C-6527-9778E383895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DB3389-ED6A-4F99-F29C-EEFEC9707B3B}"/>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BAD6747F-2A64-AC7C-70F8-E3762157A8DC}"/>
              </a:ext>
            </a:extLst>
          </p:cNvPr>
          <p:cNvSpPr>
            <a:spLocks noGrp="1"/>
          </p:cNvSpPr>
          <p:nvPr>
            <p:ph type="sldNum" sz="quarter" idx="5"/>
          </p:nvPr>
        </p:nvSpPr>
        <p:spPr/>
        <p:txBody>
          <a:bodyPr/>
          <a:lstStyle/>
          <a:p>
            <a:fld id="{8B9FBCF7-9761-714D-B1D6-9E3F28F138EC}" type="slidenum">
              <a:rPr lang="en-US" smtClean="0"/>
              <a:t>26</a:t>
            </a:fld>
            <a:endParaRPr lang="en-US"/>
          </a:p>
        </p:txBody>
      </p:sp>
    </p:spTree>
    <p:extLst>
      <p:ext uri="{BB962C8B-B14F-4D97-AF65-F5344CB8AC3E}">
        <p14:creationId xmlns:p14="http://schemas.microsoft.com/office/powerpoint/2010/main" val="23770097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E2E564-0D1D-690A-E30B-6A29E4B68A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E78B90-C6F6-445B-364D-4C41CE64AA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0F3E48-4823-55B4-42F7-2738F589FD38}"/>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84552E3D-EC69-A34E-09B5-0BA059C834B6}"/>
              </a:ext>
            </a:extLst>
          </p:cNvPr>
          <p:cNvSpPr>
            <a:spLocks noGrp="1"/>
          </p:cNvSpPr>
          <p:nvPr>
            <p:ph type="sldNum" sz="quarter" idx="5"/>
          </p:nvPr>
        </p:nvSpPr>
        <p:spPr/>
        <p:txBody>
          <a:bodyPr/>
          <a:lstStyle/>
          <a:p>
            <a:fld id="{8B9FBCF7-9761-714D-B1D6-9E3F28F138EC}" type="slidenum">
              <a:rPr lang="en-US" smtClean="0"/>
              <a:t>27</a:t>
            </a:fld>
            <a:endParaRPr lang="en-US"/>
          </a:p>
        </p:txBody>
      </p:sp>
    </p:spTree>
    <p:extLst>
      <p:ext uri="{BB962C8B-B14F-4D97-AF65-F5344CB8AC3E}">
        <p14:creationId xmlns:p14="http://schemas.microsoft.com/office/powerpoint/2010/main" val="20580641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EBBEBB-964A-3C5E-B359-745756DC7D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CEE990-AC51-C98C-DA62-C14C83918B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944166-C733-DA49-EA0D-AE6A5C26FA15}"/>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69D4212D-7024-AB8C-8B9F-672F9DA223B8}"/>
              </a:ext>
            </a:extLst>
          </p:cNvPr>
          <p:cNvSpPr>
            <a:spLocks noGrp="1"/>
          </p:cNvSpPr>
          <p:nvPr>
            <p:ph type="sldNum" sz="quarter" idx="5"/>
          </p:nvPr>
        </p:nvSpPr>
        <p:spPr/>
        <p:txBody>
          <a:bodyPr/>
          <a:lstStyle/>
          <a:p>
            <a:fld id="{8B9FBCF7-9761-714D-B1D6-9E3F28F138EC}" type="slidenum">
              <a:rPr lang="en-US" smtClean="0"/>
              <a:t>28</a:t>
            </a:fld>
            <a:endParaRPr lang="en-US"/>
          </a:p>
        </p:txBody>
      </p:sp>
    </p:spTree>
    <p:extLst>
      <p:ext uri="{BB962C8B-B14F-4D97-AF65-F5344CB8AC3E}">
        <p14:creationId xmlns:p14="http://schemas.microsoft.com/office/powerpoint/2010/main" val="13810574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3B2330-0B0A-F5B3-0B01-6C3ECDC512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10D159-F1D6-93AB-DEA7-2555CE8852B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1A1E541-DFE4-1397-FB33-383A722EEFF6}"/>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D15D88FF-C61C-08EA-1865-6D7A71962524}"/>
              </a:ext>
            </a:extLst>
          </p:cNvPr>
          <p:cNvSpPr>
            <a:spLocks noGrp="1"/>
          </p:cNvSpPr>
          <p:nvPr>
            <p:ph type="sldNum" sz="quarter" idx="5"/>
          </p:nvPr>
        </p:nvSpPr>
        <p:spPr/>
        <p:txBody>
          <a:bodyPr/>
          <a:lstStyle/>
          <a:p>
            <a:fld id="{8B9FBCF7-9761-714D-B1D6-9E3F28F138EC}" type="slidenum">
              <a:rPr lang="en-US" smtClean="0"/>
              <a:t>29</a:t>
            </a:fld>
            <a:endParaRPr lang="en-US"/>
          </a:p>
        </p:txBody>
      </p:sp>
    </p:spTree>
    <p:extLst>
      <p:ext uri="{BB962C8B-B14F-4D97-AF65-F5344CB8AC3E}">
        <p14:creationId xmlns:p14="http://schemas.microsoft.com/office/powerpoint/2010/main" val="9124148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847460-429B-7981-7899-D68B1E61C5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4FCC76-CBAE-F425-B6F6-D3E91D5367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2FDFB7-72E4-1410-499F-C88A47287F56}"/>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D2381C33-B1E2-CD95-8C64-138FFCCC8225}"/>
              </a:ext>
            </a:extLst>
          </p:cNvPr>
          <p:cNvSpPr>
            <a:spLocks noGrp="1"/>
          </p:cNvSpPr>
          <p:nvPr>
            <p:ph type="sldNum" sz="quarter" idx="5"/>
          </p:nvPr>
        </p:nvSpPr>
        <p:spPr/>
        <p:txBody>
          <a:bodyPr/>
          <a:lstStyle/>
          <a:p>
            <a:fld id="{8B9FBCF7-9761-714D-B1D6-9E3F28F138EC}" type="slidenum">
              <a:rPr lang="en-US" smtClean="0"/>
              <a:t>30</a:t>
            </a:fld>
            <a:endParaRPr lang="en-US"/>
          </a:p>
        </p:txBody>
      </p:sp>
    </p:spTree>
    <p:extLst>
      <p:ext uri="{BB962C8B-B14F-4D97-AF65-F5344CB8AC3E}">
        <p14:creationId xmlns:p14="http://schemas.microsoft.com/office/powerpoint/2010/main" val="31702987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FBCF7-9761-714D-B1D6-9E3F28F138EC}" type="slidenum">
              <a:rPr lang="en-US" smtClean="0"/>
              <a:t>35</a:t>
            </a:fld>
            <a:endParaRPr lang="en-US"/>
          </a:p>
        </p:txBody>
      </p:sp>
    </p:spTree>
    <p:extLst>
      <p:ext uri="{BB962C8B-B14F-4D97-AF65-F5344CB8AC3E}">
        <p14:creationId xmlns:p14="http://schemas.microsoft.com/office/powerpoint/2010/main" val="646696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D6BD1-D25A-DF19-6E7B-F12931C28B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99B8A0D-B4CE-38D7-27D6-4B5499A51F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8402F3-73C1-C1E3-7539-94F0A4FB0FC0}"/>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B3B27F7C-3D5A-2EC4-FF12-85DECEE95A27}"/>
              </a:ext>
            </a:extLst>
          </p:cNvPr>
          <p:cNvSpPr>
            <a:spLocks noGrp="1"/>
          </p:cNvSpPr>
          <p:nvPr>
            <p:ph type="sldNum" sz="quarter" idx="5"/>
          </p:nvPr>
        </p:nvSpPr>
        <p:spPr/>
        <p:txBody>
          <a:bodyPr/>
          <a:lstStyle/>
          <a:p>
            <a:fld id="{8B9FBCF7-9761-714D-B1D6-9E3F28F138EC}" type="slidenum">
              <a:rPr lang="en-US" smtClean="0"/>
              <a:t>5</a:t>
            </a:fld>
            <a:endParaRPr lang="en-US"/>
          </a:p>
        </p:txBody>
      </p:sp>
    </p:spTree>
    <p:extLst>
      <p:ext uri="{BB962C8B-B14F-4D97-AF65-F5344CB8AC3E}">
        <p14:creationId xmlns:p14="http://schemas.microsoft.com/office/powerpoint/2010/main" val="32727830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2B7E76-F611-75A0-0649-85722E9D0B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9E743C-E633-7169-9DD4-CA798F1758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C98135-9E80-30E7-9108-9710535CEAD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87214AD-2DE6-BDA3-7C37-80149D9A932E}"/>
              </a:ext>
            </a:extLst>
          </p:cNvPr>
          <p:cNvSpPr>
            <a:spLocks noGrp="1"/>
          </p:cNvSpPr>
          <p:nvPr>
            <p:ph type="sldNum" sz="quarter" idx="5"/>
          </p:nvPr>
        </p:nvSpPr>
        <p:spPr/>
        <p:txBody>
          <a:bodyPr/>
          <a:lstStyle/>
          <a:p>
            <a:fld id="{8B9FBCF7-9761-714D-B1D6-9E3F28F138EC}" type="slidenum">
              <a:rPr lang="en-US" smtClean="0"/>
              <a:t>36</a:t>
            </a:fld>
            <a:endParaRPr lang="en-US"/>
          </a:p>
        </p:txBody>
      </p:sp>
    </p:spTree>
    <p:extLst>
      <p:ext uri="{BB962C8B-B14F-4D97-AF65-F5344CB8AC3E}">
        <p14:creationId xmlns:p14="http://schemas.microsoft.com/office/powerpoint/2010/main" val="3184279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90D6BE-A9C9-A322-BA5B-9C3D4BA765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B78B9FB-3FB8-9E19-07BE-EA2C5A3F39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80E1BC-5FFF-2121-D391-2776991549E2}"/>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C40163A7-068D-96E6-C645-36FE943CFCAC}"/>
              </a:ext>
            </a:extLst>
          </p:cNvPr>
          <p:cNvSpPr>
            <a:spLocks noGrp="1"/>
          </p:cNvSpPr>
          <p:nvPr>
            <p:ph type="sldNum" sz="quarter" idx="5"/>
          </p:nvPr>
        </p:nvSpPr>
        <p:spPr/>
        <p:txBody>
          <a:bodyPr/>
          <a:lstStyle/>
          <a:p>
            <a:fld id="{8B9FBCF7-9761-714D-B1D6-9E3F28F138EC}" type="slidenum">
              <a:rPr lang="en-US" smtClean="0"/>
              <a:t>6</a:t>
            </a:fld>
            <a:endParaRPr lang="en-US"/>
          </a:p>
        </p:txBody>
      </p:sp>
    </p:spTree>
    <p:extLst>
      <p:ext uri="{BB962C8B-B14F-4D97-AF65-F5344CB8AC3E}">
        <p14:creationId xmlns:p14="http://schemas.microsoft.com/office/powerpoint/2010/main" val="2290213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598CD-26B7-947A-CFA7-2BEB39BC31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727953-E7B4-814F-CD40-97474ED799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EB0A77-3DB5-0D93-6B19-C79FC782CBC7}"/>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13115375-7273-5268-7A0A-FD7A6367F73B}"/>
              </a:ext>
            </a:extLst>
          </p:cNvPr>
          <p:cNvSpPr>
            <a:spLocks noGrp="1"/>
          </p:cNvSpPr>
          <p:nvPr>
            <p:ph type="sldNum" sz="quarter" idx="5"/>
          </p:nvPr>
        </p:nvSpPr>
        <p:spPr/>
        <p:txBody>
          <a:bodyPr/>
          <a:lstStyle/>
          <a:p>
            <a:fld id="{8B9FBCF7-9761-714D-B1D6-9E3F28F138EC}" type="slidenum">
              <a:rPr lang="en-US" smtClean="0"/>
              <a:t>7</a:t>
            </a:fld>
            <a:endParaRPr lang="en-US"/>
          </a:p>
        </p:txBody>
      </p:sp>
    </p:spTree>
    <p:extLst>
      <p:ext uri="{BB962C8B-B14F-4D97-AF65-F5344CB8AC3E}">
        <p14:creationId xmlns:p14="http://schemas.microsoft.com/office/powerpoint/2010/main" val="22626540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3D7456-C15C-0AB0-B65A-4D9ACD4134E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276D3D-AFA1-ACB2-5323-DEE2A1D268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7CD79B-96C0-57F1-A502-35528C4FE5B9}"/>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5CA3912F-985A-7C0B-F5C9-71F98F3AC208}"/>
              </a:ext>
            </a:extLst>
          </p:cNvPr>
          <p:cNvSpPr>
            <a:spLocks noGrp="1"/>
          </p:cNvSpPr>
          <p:nvPr>
            <p:ph type="sldNum" sz="quarter" idx="5"/>
          </p:nvPr>
        </p:nvSpPr>
        <p:spPr/>
        <p:txBody>
          <a:bodyPr/>
          <a:lstStyle/>
          <a:p>
            <a:fld id="{8B9FBCF7-9761-714D-B1D6-9E3F28F138EC}" type="slidenum">
              <a:rPr lang="en-US" smtClean="0"/>
              <a:t>8</a:t>
            </a:fld>
            <a:endParaRPr lang="en-US"/>
          </a:p>
        </p:txBody>
      </p:sp>
    </p:spTree>
    <p:extLst>
      <p:ext uri="{BB962C8B-B14F-4D97-AF65-F5344CB8AC3E}">
        <p14:creationId xmlns:p14="http://schemas.microsoft.com/office/powerpoint/2010/main" val="16627007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5B989E-272F-FC1F-50F3-6929252CD5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4E1D05-9B38-CD61-398F-CCACDDBAFA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A00039-3A73-EE05-482C-FA212CAD4D2D}"/>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EB5B9D54-69F2-4396-B9CD-03531DEABBBA}"/>
              </a:ext>
            </a:extLst>
          </p:cNvPr>
          <p:cNvSpPr>
            <a:spLocks noGrp="1"/>
          </p:cNvSpPr>
          <p:nvPr>
            <p:ph type="sldNum" sz="quarter" idx="5"/>
          </p:nvPr>
        </p:nvSpPr>
        <p:spPr/>
        <p:txBody>
          <a:bodyPr/>
          <a:lstStyle/>
          <a:p>
            <a:fld id="{8B9FBCF7-9761-714D-B1D6-9E3F28F138EC}" type="slidenum">
              <a:rPr lang="en-US" smtClean="0"/>
              <a:t>9</a:t>
            </a:fld>
            <a:endParaRPr lang="en-US"/>
          </a:p>
        </p:txBody>
      </p:sp>
    </p:spTree>
    <p:extLst>
      <p:ext uri="{BB962C8B-B14F-4D97-AF65-F5344CB8AC3E}">
        <p14:creationId xmlns:p14="http://schemas.microsoft.com/office/powerpoint/2010/main" val="3014852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6C9C1-3A7F-BBFD-5B0F-47254D76E2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1BE39D-A52F-8B61-5C8D-1B399EF717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F6B7FA-5902-499A-D409-F3BD916809E2}"/>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F824A528-363F-47BF-0836-1E45331C3A19}"/>
              </a:ext>
            </a:extLst>
          </p:cNvPr>
          <p:cNvSpPr>
            <a:spLocks noGrp="1"/>
          </p:cNvSpPr>
          <p:nvPr>
            <p:ph type="sldNum" sz="quarter" idx="5"/>
          </p:nvPr>
        </p:nvSpPr>
        <p:spPr/>
        <p:txBody>
          <a:bodyPr/>
          <a:lstStyle/>
          <a:p>
            <a:fld id="{8B9FBCF7-9761-714D-B1D6-9E3F28F138EC}" type="slidenum">
              <a:rPr lang="en-US" smtClean="0"/>
              <a:t>10</a:t>
            </a:fld>
            <a:endParaRPr lang="en-US"/>
          </a:p>
        </p:txBody>
      </p:sp>
    </p:spTree>
    <p:extLst>
      <p:ext uri="{BB962C8B-B14F-4D97-AF65-F5344CB8AC3E}">
        <p14:creationId xmlns:p14="http://schemas.microsoft.com/office/powerpoint/2010/main" val="27660350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7E3553-25A8-1088-D76C-E716AD1B026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964B60-BFEA-4CB6-BA0B-2ABE40966D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A4AEE1-54A3-E593-EBB2-139C6B1FF77B}"/>
              </a:ext>
            </a:extLst>
          </p:cNvPr>
          <p:cNvSpPr>
            <a:spLocks noGrp="1"/>
          </p:cNvSpPr>
          <p:nvPr>
            <p:ph type="body" idx="1"/>
          </p:nvPr>
        </p:nvSpPr>
        <p:spPr/>
        <p:txBody>
          <a:bodyPr/>
          <a:lstStyle/>
          <a:p>
            <a:r>
              <a:rPr lang="en-US"/>
              <a:t>Image source: Microsoft 365 content library
Data governance is not just a committee, dashboard, or documentation exercise; it is about establishing clear ownership, definitions, and quality rules for organizational data. Effective governance includes transparency in data lineage, robust access control, and accountability for data management, ensuring consistent and trusted data usage across the business.</a:t>
            </a:r>
          </a:p>
        </p:txBody>
      </p:sp>
      <p:sp>
        <p:nvSpPr>
          <p:cNvPr id="4" name="Slide Number Placeholder 3">
            <a:extLst>
              <a:ext uri="{FF2B5EF4-FFF2-40B4-BE49-F238E27FC236}">
                <a16:creationId xmlns:a16="http://schemas.microsoft.com/office/drawing/2014/main" id="{CF4390CC-CF87-D08B-6A89-20BB63B05C3F}"/>
              </a:ext>
            </a:extLst>
          </p:cNvPr>
          <p:cNvSpPr>
            <a:spLocks noGrp="1"/>
          </p:cNvSpPr>
          <p:nvPr>
            <p:ph type="sldNum" sz="quarter" idx="5"/>
          </p:nvPr>
        </p:nvSpPr>
        <p:spPr/>
        <p:txBody>
          <a:bodyPr/>
          <a:lstStyle/>
          <a:p>
            <a:fld id="{8B9FBCF7-9761-714D-B1D6-9E3F28F138EC}" type="slidenum">
              <a:rPr lang="en-US" smtClean="0"/>
              <a:t>11</a:t>
            </a:fld>
            <a:endParaRPr lang="en-US"/>
          </a:p>
        </p:txBody>
      </p:sp>
    </p:spTree>
    <p:extLst>
      <p:ext uri="{BB962C8B-B14F-4D97-AF65-F5344CB8AC3E}">
        <p14:creationId xmlns:p14="http://schemas.microsoft.com/office/powerpoint/2010/main" val="1892657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579AC-BD82-6182-4141-8FA09799F9C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EAC2BD4-65B3-B512-2A50-17A3753715A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FB51A32-02E4-A44C-B91D-1BFB1BBC296B}"/>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5" name="Footer Placeholder 4">
            <a:extLst>
              <a:ext uri="{FF2B5EF4-FFF2-40B4-BE49-F238E27FC236}">
                <a16:creationId xmlns:a16="http://schemas.microsoft.com/office/drawing/2014/main" id="{5A538C16-FA17-284D-C453-9B6F1DF653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1D346-C84F-750C-31D1-DE1466EF9C05}"/>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1071922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8314-0FE5-992C-B394-FCFE218BA65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252680E-DEDC-8388-D10F-EAD686BDB9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75C4E0-D7C6-57EE-E528-27FF6CF3900E}"/>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5" name="Footer Placeholder 4">
            <a:extLst>
              <a:ext uri="{FF2B5EF4-FFF2-40B4-BE49-F238E27FC236}">
                <a16:creationId xmlns:a16="http://schemas.microsoft.com/office/drawing/2014/main" id="{5B4CB033-6CC4-7EF4-671D-237C772AC2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B862FF-660F-33D9-9C80-88C74437D8D1}"/>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4098578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F3FE78-11FC-6C95-CA37-9EBEF6E134C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C4679E7-58AA-48CF-621B-950AC51C04C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58753D-BDB4-1372-6525-A86C67F0742E}"/>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5" name="Footer Placeholder 4">
            <a:extLst>
              <a:ext uri="{FF2B5EF4-FFF2-40B4-BE49-F238E27FC236}">
                <a16:creationId xmlns:a16="http://schemas.microsoft.com/office/drawing/2014/main" id="{1E134A2D-9891-8C61-6E78-2239D36850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558779-9F23-9632-1CC2-144516E58343}"/>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4221877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BD45A-0358-BB69-C452-9112D37423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23FDA3-FCFC-5466-CB23-1B45BA5715C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DAFAB8-E5FB-4E8C-388D-E14F27205061}"/>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5" name="Footer Placeholder 4">
            <a:extLst>
              <a:ext uri="{FF2B5EF4-FFF2-40B4-BE49-F238E27FC236}">
                <a16:creationId xmlns:a16="http://schemas.microsoft.com/office/drawing/2014/main" id="{D1758C71-0611-8F1F-8925-7453B7EC64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B132E5-CD46-BC5B-50AB-649F4C09C8FB}"/>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559849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54D1C-96A3-9E7A-5AD3-AE95F0184E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B0DD63-74CE-15BE-1A8E-E556E99CB1A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FC2536-7E82-3D3E-23A9-FAAD5B360957}"/>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5" name="Footer Placeholder 4">
            <a:extLst>
              <a:ext uri="{FF2B5EF4-FFF2-40B4-BE49-F238E27FC236}">
                <a16:creationId xmlns:a16="http://schemas.microsoft.com/office/drawing/2014/main" id="{72655A00-D940-72C5-DBDD-8B1037A7B1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972239-98A1-4191-050F-B2BC4AC12036}"/>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338296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8DC6-BC58-4EB9-54F3-804AA680A30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6A18CC-7685-BEB5-A2CE-4A3ABC3B18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AF18D7-C818-1B2E-FC10-04758DBE67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446BE8-F22B-BA60-666C-51F1F5B7DE0E}"/>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6" name="Footer Placeholder 5">
            <a:extLst>
              <a:ext uri="{FF2B5EF4-FFF2-40B4-BE49-F238E27FC236}">
                <a16:creationId xmlns:a16="http://schemas.microsoft.com/office/drawing/2014/main" id="{F734D78D-3D96-5748-A142-9D48BEE48E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994AC6-5ED8-B2C6-EFB8-55F61502A750}"/>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3113606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32D22-5C16-1240-5A50-2F7611F1CF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5FA94F-AA6E-7E9B-22D9-49B4CC329B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E6B16A-DCDB-3404-316D-08EEB602E3F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7834F77-E1E3-333B-1D67-AA1B41E3B9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F3F1B3-CE5F-D0FF-FB4E-97C4EEEE0D3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0F49019-0DE8-1FA4-9ED8-7F81495BDCD0}"/>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8" name="Footer Placeholder 7">
            <a:extLst>
              <a:ext uri="{FF2B5EF4-FFF2-40B4-BE49-F238E27FC236}">
                <a16:creationId xmlns:a16="http://schemas.microsoft.com/office/drawing/2014/main" id="{104ABA45-CAF1-DA94-4564-3A4131CCB76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28DFC7-71F1-8BE2-2CEE-74647BE98929}"/>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1161449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98188-CC4A-79DC-6D01-860AD0DDE7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A5C76A5-76E5-84EC-2C93-FA60F2C06B22}"/>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4" name="Footer Placeholder 3">
            <a:extLst>
              <a:ext uri="{FF2B5EF4-FFF2-40B4-BE49-F238E27FC236}">
                <a16:creationId xmlns:a16="http://schemas.microsoft.com/office/drawing/2014/main" id="{E71B62AE-FADD-173C-C6F9-C43D39040C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F4ED9D-8BCD-5174-D821-469D3C3D5CBD}"/>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17759959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BAB5C1-A6F5-B155-A0A5-62B734A55F6B}"/>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3" name="Footer Placeholder 2">
            <a:extLst>
              <a:ext uri="{FF2B5EF4-FFF2-40B4-BE49-F238E27FC236}">
                <a16:creationId xmlns:a16="http://schemas.microsoft.com/office/drawing/2014/main" id="{F74D4F91-895C-C791-71D0-D0AA037716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263AF4-1B72-A634-EFEB-4F1BDAD96E72}"/>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4422386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EDF05-C7A8-B1BB-5604-CD1727730E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1F7324-1CA5-DE2A-FD62-3F790BAA90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1B1600B-933C-A2A4-197E-29FA7192D9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5362FA-2002-6EDB-6A6D-108F0EC8E7B6}"/>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6" name="Footer Placeholder 5">
            <a:extLst>
              <a:ext uri="{FF2B5EF4-FFF2-40B4-BE49-F238E27FC236}">
                <a16:creationId xmlns:a16="http://schemas.microsoft.com/office/drawing/2014/main" id="{F1337497-9526-5737-2896-2B0B090313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AF28FA-4117-F6A1-69F2-F06E38959622}"/>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2647143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B29C0-D7B3-D35F-0EED-1D390874C2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CA66D0-B78F-6A22-4E9F-E5C33E54CC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95139EF-DEE2-12CC-80F1-5995692B04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9728CE-76EB-4070-D634-E2D41FF48415}"/>
              </a:ext>
            </a:extLst>
          </p:cNvPr>
          <p:cNvSpPr>
            <a:spLocks noGrp="1"/>
          </p:cNvSpPr>
          <p:nvPr>
            <p:ph type="dt" sz="half" idx="10"/>
          </p:nvPr>
        </p:nvSpPr>
        <p:spPr/>
        <p:txBody>
          <a:bodyPr/>
          <a:lstStyle/>
          <a:p>
            <a:fld id="{A8037233-D8DF-1046-9007-317B615AACD0}" type="datetimeFigureOut">
              <a:rPr lang="en-US" smtClean="0"/>
              <a:t>1/8/26</a:t>
            </a:fld>
            <a:endParaRPr lang="en-US"/>
          </a:p>
        </p:txBody>
      </p:sp>
      <p:sp>
        <p:nvSpPr>
          <p:cNvPr id="6" name="Footer Placeholder 5">
            <a:extLst>
              <a:ext uri="{FF2B5EF4-FFF2-40B4-BE49-F238E27FC236}">
                <a16:creationId xmlns:a16="http://schemas.microsoft.com/office/drawing/2014/main" id="{34D87308-8F79-019F-FF61-00396468B2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75A501-A341-084A-E781-5059374B5551}"/>
              </a:ext>
            </a:extLst>
          </p:cNvPr>
          <p:cNvSpPr>
            <a:spLocks noGrp="1"/>
          </p:cNvSpPr>
          <p:nvPr>
            <p:ph type="sldNum" sz="quarter" idx="12"/>
          </p:nvPr>
        </p:nvSpPr>
        <p:spPr/>
        <p:txBody>
          <a:bodyPr/>
          <a:lstStyle/>
          <a:p>
            <a:fld id="{F011BC3C-8010-3249-A982-EE1C7384DC20}" type="slidenum">
              <a:rPr lang="en-US" smtClean="0"/>
              <a:t>‹#›</a:t>
            </a:fld>
            <a:endParaRPr lang="en-US"/>
          </a:p>
        </p:txBody>
      </p:sp>
    </p:spTree>
    <p:extLst>
      <p:ext uri="{BB962C8B-B14F-4D97-AF65-F5344CB8AC3E}">
        <p14:creationId xmlns:p14="http://schemas.microsoft.com/office/powerpoint/2010/main" val="26909920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A blue rectangular object with a shadow&#10;&#10;AI-generated content may be incorrect.">
            <a:extLst>
              <a:ext uri="{FF2B5EF4-FFF2-40B4-BE49-F238E27FC236}">
                <a16:creationId xmlns:a16="http://schemas.microsoft.com/office/drawing/2014/main" id="{1A770733-29F7-B122-CB74-F3DB501330EF}"/>
              </a:ext>
            </a:extLst>
          </p:cNvPr>
          <p:cNvPicPr>
            <a:picLocks noChangeAspect="1"/>
          </p:cNvPicPr>
          <p:nvPr userDrawn="1"/>
        </p:nvPicPr>
        <p:blipFill>
          <a:blip r:embed="rId13"/>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88AF8A2F-C2CA-DB97-D406-BB057BECD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CF17DF2-4C9E-D0B9-0A68-BD1C85D271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678922-2079-FD4E-75AE-D70AE48EF4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1"/>
                </a:solidFill>
              </a:defRPr>
            </a:lvl1pPr>
          </a:lstStyle>
          <a:p>
            <a:fld id="{A8037233-D8DF-1046-9007-317B615AACD0}" type="datetimeFigureOut">
              <a:rPr lang="en-US" smtClean="0"/>
              <a:pPr/>
              <a:t>1/8/26</a:t>
            </a:fld>
            <a:endParaRPr lang="en-US"/>
          </a:p>
        </p:txBody>
      </p:sp>
      <p:sp>
        <p:nvSpPr>
          <p:cNvPr id="5" name="Footer Placeholder 4">
            <a:extLst>
              <a:ext uri="{FF2B5EF4-FFF2-40B4-BE49-F238E27FC236}">
                <a16:creationId xmlns:a16="http://schemas.microsoft.com/office/drawing/2014/main" id="{46FC5C2C-F21E-D29E-B86C-F0F74F6B76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1"/>
                </a:solidFill>
              </a:defRPr>
            </a:lvl1pPr>
          </a:lstStyle>
          <a:p>
            <a:endParaRPr lang="en-US"/>
          </a:p>
        </p:txBody>
      </p:sp>
      <p:sp>
        <p:nvSpPr>
          <p:cNvPr id="6" name="Slide Number Placeholder 5">
            <a:extLst>
              <a:ext uri="{FF2B5EF4-FFF2-40B4-BE49-F238E27FC236}">
                <a16:creationId xmlns:a16="http://schemas.microsoft.com/office/drawing/2014/main" id="{6888AFA6-3524-D94D-9DFA-A810A11EC9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1"/>
                </a:solidFill>
              </a:defRPr>
            </a:lvl1pPr>
          </a:lstStyle>
          <a:p>
            <a:fld id="{F011BC3C-8010-3249-A982-EE1C7384DC20}" type="slidenum">
              <a:rPr lang="en-US" smtClean="0"/>
              <a:pPr/>
              <a:t>‹#›</a:t>
            </a:fld>
            <a:endParaRPr lang="en-US"/>
          </a:p>
        </p:txBody>
      </p:sp>
    </p:spTree>
    <p:extLst>
      <p:ext uri="{BB962C8B-B14F-4D97-AF65-F5344CB8AC3E}">
        <p14:creationId xmlns:p14="http://schemas.microsoft.com/office/powerpoint/2010/main" val="7614463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blue background with white text&#10;&#10;AI-generated content may be incorrect.">
            <a:extLst>
              <a:ext uri="{FF2B5EF4-FFF2-40B4-BE49-F238E27FC236}">
                <a16:creationId xmlns:a16="http://schemas.microsoft.com/office/drawing/2014/main" id="{28786162-C85B-DE4C-7BBE-86A3706508EC}"/>
              </a:ext>
            </a:extLst>
          </p:cNvPr>
          <p:cNvPicPr>
            <a:picLocks noChangeAspect="1"/>
          </p:cNvPicPr>
          <p:nvPr/>
        </p:nvPicPr>
        <p:blipFill>
          <a:blip r:embed="rId2"/>
          <a:srcRect t="7037" b="8709"/>
          <a:stretch>
            <a:fillRect/>
          </a:stretch>
        </p:blipFill>
        <p:spPr>
          <a:xfrm>
            <a:off x="20" y="1282"/>
            <a:ext cx="12191980" cy="6856718"/>
          </a:xfrm>
          <a:prstGeom prst="rect">
            <a:avLst/>
          </a:prstGeom>
        </p:spPr>
      </p:pic>
      <p:sp>
        <p:nvSpPr>
          <p:cNvPr id="6" name="TextBox 5">
            <a:extLst>
              <a:ext uri="{FF2B5EF4-FFF2-40B4-BE49-F238E27FC236}">
                <a16:creationId xmlns:a16="http://schemas.microsoft.com/office/drawing/2014/main" id="{C3E64A06-3F6F-765C-73BB-2AC4A57F4486}"/>
              </a:ext>
            </a:extLst>
          </p:cNvPr>
          <p:cNvSpPr txBox="1"/>
          <p:nvPr/>
        </p:nvSpPr>
        <p:spPr>
          <a:xfrm>
            <a:off x="309087" y="5876963"/>
            <a:ext cx="10762129" cy="907941"/>
          </a:xfrm>
          <a:prstGeom prst="rect">
            <a:avLst/>
          </a:prstGeom>
          <a:noFill/>
        </p:spPr>
        <p:txBody>
          <a:bodyPr wrap="square">
            <a:spAutoFit/>
          </a:bodyPr>
          <a:lstStyle/>
          <a:p>
            <a:pPr>
              <a:spcBef>
                <a:spcPts val="600"/>
              </a:spcBef>
              <a:buNone/>
            </a:pPr>
            <a:r>
              <a:rPr lang="en-US" sz="2400" b="1" dirty="0">
                <a:solidFill>
                  <a:schemeClr val="bg1"/>
                </a:solidFill>
                <a:latin typeface="Ginto Copilot Variable"/>
              </a:rPr>
              <a:t>German Chung</a:t>
            </a:r>
          </a:p>
          <a:p>
            <a:pPr>
              <a:spcBef>
                <a:spcPts val="600"/>
              </a:spcBef>
              <a:buNone/>
            </a:pPr>
            <a:r>
              <a:rPr lang="en-US" sz="2400" b="1" dirty="0">
                <a:solidFill>
                  <a:schemeClr val="bg1"/>
                </a:solidFill>
                <a:effectLst/>
                <a:latin typeface="Ginto Copilot Variable"/>
              </a:rPr>
              <a:t>9 January 2026</a:t>
            </a:r>
          </a:p>
        </p:txBody>
      </p:sp>
    </p:spTree>
    <p:extLst>
      <p:ext uri="{BB962C8B-B14F-4D97-AF65-F5344CB8AC3E}">
        <p14:creationId xmlns:p14="http://schemas.microsoft.com/office/powerpoint/2010/main" val="10262829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C1432-1E46-BEFC-6245-743F1023D3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D0DCCF-958A-3A4F-4862-15E31C0B1191}"/>
              </a:ext>
            </a:extLst>
          </p:cNvPr>
          <p:cNvSpPr>
            <a:spLocks noGrp="1"/>
          </p:cNvSpPr>
          <p:nvPr>
            <p:ph type="title"/>
          </p:nvPr>
        </p:nvSpPr>
        <p:spPr>
          <a:xfrm>
            <a:off x="838200" y="365125"/>
            <a:ext cx="10515600" cy="1325563"/>
          </a:xfrm>
        </p:spPr>
        <p:txBody>
          <a:bodyPr anchor="ctr">
            <a:normAutofit/>
          </a:bodyPr>
          <a:lstStyle/>
          <a:p>
            <a:r>
              <a:rPr lang="en-US" b="1" dirty="0"/>
              <a:t>5. I. Sample Metadata Schema (YAML)</a:t>
            </a:r>
            <a:endParaRPr lang="en-US" sz="4800" b="1" cap="none" spc="0" dirty="0">
              <a:solidFill>
                <a:schemeClr val="bg1"/>
              </a:solidFill>
            </a:endParaRPr>
          </a:p>
        </p:txBody>
      </p:sp>
      <p:sp>
        <p:nvSpPr>
          <p:cNvPr id="4" name="TextBox 3">
            <a:extLst>
              <a:ext uri="{FF2B5EF4-FFF2-40B4-BE49-F238E27FC236}">
                <a16:creationId xmlns:a16="http://schemas.microsoft.com/office/drawing/2014/main" id="{903EFD03-68FA-E579-3627-7BBB56DCE789}"/>
              </a:ext>
            </a:extLst>
          </p:cNvPr>
          <p:cNvSpPr txBox="1"/>
          <p:nvPr/>
        </p:nvSpPr>
        <p:spPr>
          <a:xfrm>
            <a:off x="3048000" y="1360944"/>
            <a:ext cx="6096000" cy="5355312"/>
          </a:xfrm>
          <a:prstGeom prst="rect">
            <a:avLst/>
          </a:prstGeom>
          <a:noFill/>
        </p:spPr>
        <p:txBody>
          <a:bodyPr wrap="square">
            <a:spAutoFit/>
          </a:bodyPr>
          <a:lstStyle/>
          <a:p>
            <a:r>
              <a:rPr lang="en-US" dirty="0" err="1">
                <a:solidFill>
                  <a:schemeClr val="bg1"/>
                </a:solidFill>
              </a:rPr>
              <a:t>term_id</a:t>
            </a:r>
            <a:r>
              <a:rPr lang="en-US" dirty="0">
                <a:solidFill>
                  <a:schemeClr val="bg1"/>
                </a:solidFill>
              </a:rPr>
              <a:t>: SUPPLIER_COUNTRY</a:t>
            </a:r>
          </a:p>
          <a:p>
            <a:r>
              <a:rPr lang="en-US" dirty="0">
                <a:solidFill>
                  <a:schemeClr val="bg1"/>
                </a:solidFill>
              </a:rPr>
              <a:t>name: Supplier Country</a:t>
            </a:r>
          </a:p>
          <a:p>
            <a:r>
              <a:rPr lang="en-US" dirty="0">
                <a:solidFill>
                  <a:schemeClr val="bg1"/>
                </a:solidFill>
              </a:rPr>
              <a:t>domain: Supplier</a:t>
            </a:r>
          </a:p>
          <a:p>
            <a:r>
              <a:rPr lang="en-US" dirty="0" err="1">
                <a:solidFill>
                  <a:schemeClr val="bg1"/>
                </a:solidFill>
              </a:rPr>
              <a:t>business_definition</a:t>
            </a:r>
            <a:r>
              <a:rPr lang="en-US" dirty="0">
                <a:solidFill>
                  <a:schemeClr val="bg1"/>
                </a:solidFill>
              </a:rPr>
              <a:t>: "The registered country of the supplier as provided during onboarding."</a:t>
            </a:r>
          </a:p>
          <a:p>
            <a:r>
              <a:rPr lang="en-US" dirty="0" err="1">
                <a:solidFill>
                  <a:schemeClr val="bg1"/>
                </a:solidFill>
              </a:rPr>
              <a:t>not_in_scope</a:t>
            </a:r>
            <a:r>
              <a:rPr lang="en-US" dirty="0">
                <a:solidFill>
                  <a:schemeClr val="bg1"/>
                </a:solidFill>
              </a:rPr>
              <a:t>: </a:t>
            </a:r>
          </a:p>
          <a:p>
            <a:r>
              <a:rPr lang="en-US" dirty="0">
                <a:solidFill>
                  <a:schemeClr val="bg1"/>
                </a:solidFill>
              </a:rPr>
              <a:t>  - "Country of manufacturing"</a:t>
            </a:r>
          </a:p>
          <a:p>
            <a:r>
              <a:rPr lang="en-US" dirty="0">
                <a:solidFill>
                  <a:schemeClr val="bg1"/>
                </a:solidFill>
              </a:rPr>
              <a:t>  - "Country of shipment"</a:t>
            </a:r>
          </a:p>
          <a:p>
            <a:r>
              <a:rPr lang="en-US" dirty="0" err="1">
                <a:solidFill>
                  <a:schemeClr val="bg1"/>
                </a:solidFill>
              </a:rPr>
              <a:t>data_steward</a:t>
            </a:r>
            <a:r>
              <a:rPr lang="en-US" dirty="0">
                <a:solidFill>
                  <a:schemeClr val="bg1"/>
                </a:solidFill>
              </a:rPr>
              <a:t>: "</a:t>
            </a:r>
            <a:r>
              <a:rPr lang="en-US" dirty="0" err="1">
                <a:solidFill>
                  <a:schemeClr val="bg1"/>
                </a:solidFill>
              </a:rPr>
              <a:t>steward.supplier@company.com</a:t>
            </a:r>
            <a:r>
              <a:rPr lang="en-US" dirty="0">
                <a:solidFill>
                  <a:schemeClr val="bg1"/>
                </a:solidFill>
              </a:rPr>
              <a:t>"</a:t>
            </a:r>
          </a:p>
          <a:p>
            <a:r>
              <a:rPr lang="en-US" dirty="0" err="1">
                <a:solidFill>
                  <a:schemeClr val="bg1"/>
                </a:solidFill>
              </a:rPr>
              <a:t>data_owner</a:t>
            </a:r>
            <a:r>
              <a:rPr lang="en-US" dirty="0">
                <a:solidFill>
                  <a:schemeClr val="bg1"/>
                </a:solidFill>
              </a:rPr>
              <a:t>: "</a:t>
            </a:r>
            <a:r>
              <a:rPr lang="en-US" dirty="0" err="1">
                <a:solidFill>
                  <a:schemeClr val="bg1"/>
                </a:solidFill>
              </a:rPr>
              <a:t>owner.supplier@company.com</a:t>
            </a:r>
            <a:r>
              <a:rPr lang="en-US" dirty="0">
                <a:solidFill>
                  <a:schemeClr val="bg1"/>
                </a:solidFill>
              </a:rPr>
              <a:t>"</a:t>
            </a:r>
          </a:p>
          <a:p>
            <a:r>
              <a:rPr lang="en-US" dirty="0" err="1">
                <a:solidFill>
                  <a:schemeClr val="bg1"/>
                </a:solidFill>
              </a:rPr>
              <a:t>technical_mapping</a:t>
            </a:r>
            <a:r>
              <a:rPr lang="en-US" dirty="0">
                <a:solidFill>
                  <a:schemeClr val="bg1"/>
                </a:solidFill>
              </a:rPr>
              <a:t>:</a:t>
            </a:r>
          </a:p>
          <a:p>
            <a:r>
              <a:rPr lang="en-US" dirty="0">
                <a:solidFill>
                  <a:schemeClr val="bg1"/>
                </a:solidFill>
              </a:rPr>
              <a:t>  table: </a:t>
            </a:r>
            <a:r>
              <a:rPr lang="en-US" dirty="0" err="1">
                <a:solidFill>
                  <a:schemeClr val="bg1"/>
                </a:solidFill>
              </a:rPr>
              <a:t>supplier_raw</a:t>
            </a:r>
            <a:endParaRPr lang="en-US" dirty="0">
              <a:solidFill>
                <a:schemeClr val="bg1"/>
              </a:solidFill>
            </a:endParaRPr>
          </a:p>
          <a:p>
            <a:r>
              <a:rPr lang="en-US" dirty="0">
                <a:solidFill>
                  <a:schemeClr val="bg1"/>
                </a:solidFill>
              </a:rPr>
              <a:t>  column: </a:t>
            </a:r>
            <a:r>
              <a:rPr lang="en-US" dirty="0" err="1">
                <a:solidFill>
                  <a:schemeClr val="bg1"/>
                </a:solidFill>
              </a:rPr>
              <a:t>country_code</a:t>
            </a:r>
            <a:endParaRPr lang="en-US" dirty="0">
              <a:solidFill>
                <a:schemeClr val="bg1"/>
              </a:solidFill>
            </a:endParaRPr>
          </a:p>
          <a:p>
            <a:r>
              <a:rPr lang="en-US" dirty="0" err="1">
                <a:solidFill>
                  <a:schemeClr val="bg1"/>
                </a:solidFill>
              </a:rPr>
              <a:t>quality_rules</a:t>
            </a:r>
            <a:r>
              <a:rPr lang="en-US" dirty="0">
                <a:solidFill>
                  <a:schemeClr val="bg1"/>
                </a:solidFill>
              </a:rPr>
              <a:t>:</a:t>
            </a:r>
          </a:p>
          <a:p>
            <a:r>
              <a:rPr lang="en-US" dirty="0">
                <a:solidFill>
                  <a:schemeClr val="bg1"/>
                </a:solidFill>
              </a:rPr>
              <a:t>  - RULE_COUNTRY_ISO</a:t>
            </a:r>
          </a:p>
          <a:p>
            <a:r>
              <a:rPr lang="en-US" dirty="0" err="1">
                <a:solidFill>
                  <a:schemeClr val="bg1"/>
                </a:solidFill>
              </a:rPr>
              <a:t>lineage_tags</a:t>
            </a:r>
            <a:r>
              <a:rPr lang="en-US" dirty="0">
                <a:solidFill>
                  <a:schemeClr val="bg1"/>
                </a:solidFill>
              </a:rPr>
              <a:t>:</a:t>
            </a:r>
          </a:p>
          <a:p>
            <a:r>
              <a:rPr lang="en-US" dirty="0">
                <a:solidFill>
                  <a:schemeClr val="bg1"/>
                </a:solidFill>
              </a:rPr>
              <a:t>  - source: </a:t>
            </a:r>
            <a:r>
              <a:rPr lang="en-US" dirty="0" err="1">
                <a:solidFill>
                  <a:schemeClr val="bg1"/>
                </a:solidFill>
              </a:rPr>
              <a:t>supplier_portal</a:t>
            </a:r>
            <a:endParaRPr lang="en-US" dirty="0">
              <a:solidFill>
                <a:schemeClr val="bg1"/>
              </a:solidFill>
            </a:endParaRPr>
          </a:p>
          <a:p>
            <a:r>
              <a:rPr lang="en-US" dirty="0">
                <a:solidFill>
                  <a:schemeClr val="bg1"/>
                </a:solidFill>
              </a:rPr>
              <a:t>    transformation: "Direct mapping"</a:t>
            </a:r>
          </a:p>
          <a:p>
            <a:r>
              <a:rPr lang="en-US" dirty="0">
                <a:solidFill>
                  <a:schemeClr val="bg1"/>
                </a:solidFill>
              </a:rPr>
              <a:t>    target: </a:t>
            </a:r>
            <a:r>
              <a:rPr lang="en-US" dirty="0" err="1">
                <a:solidFill>
                  <a:schemeClr val="bg1"/>
                </a:solidFill>
              </a:rPr>
              <a:t>supplier_clean.country</a:t>
            </a:r>
            <a:endParaRPr lang="en-US" dirty="0">
              <a:solidFill>
                <a:schemeClr val="bg1"/>
              </a:solidFill>
            </a:endParaRPr>
          </a:p>
        </p:txBody>
      </p:sp>
    </p:spTree>
    <p:extLst>
      <p:ext uri="{BB962C8B-B14F-4D97-AF65-F5344CB8AC3E}">
        <p14:creationId xmlns:p14="http://schemas.microsoft.com/office/powerpoint/2010/main" val="410154688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C41090-CCC9-4F35-6E15-94EB394044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B76F80-1978-308A-6AAC-2D90AA574A9C}"/>
              </a:ext>
            </a:extLst>
          </p:cNvPr>
          <p:cNvSpPr>
            <a:spLocks noGrp="1"/>
          </p:cNvSpPr>
          <p:nvPr>
            <p:ph type="title"/>
          </p:nvPr>
        </p:nvSpPr>
        <p:spPr>
          <a:xfrm>
            <a:off x="838200" y="365125"/>
            <a:ext cx="10515600" cy="1325563"/>
          </a:xfrm>
        </p:spPr>
        <p:txBody>
          <a:bodyPr anchor="ctr">
            <a:normAutofit/>
          </a:bodyPr>
          <a:lstStyle/>
          <a:p>
            <a:r>
              <a:rPr lang="en-US" b="1" dirty="0"/>
              <a:t>5. I. Sample Metadata Schema (JSON)</a:t>
            </a:r>
            <a:endParaRPr lang="en-US" sz="4800" b="1" cap="none" spc="0" dirty="0">
              <a:solidFill>
                <a:schemeClr val="bg1"/>
              </a:solidFill>
            </a:endParaRPr>
          </a:p>
        </p:txBody>
      </p:sp>
      <p:sp>
        <p:nvSpPr>
          <p:cNvPr id="5" name="TextBox 4">
            <a:extLst>
              <a:ext uri="{FF2B5EF4-FFF2-40B4-BE49-F238E27FC236}">
                <a16:creationId xmlns:a16="http://schemas.microsoft.com/office/drawing/2014/main" id="{82EC047A-08F3-FBD7-FFC7-1BB4D5B5A17C}"/>
              </a:ext>
            </a:extLst>
          </p:cNvPr>
          <p:cNvSpPr txBox="1"/>
          <p:nvPr/>
        </p:nvSpPr>
        <p:spPr>
          <a:xfrm>
            <a:off x="6231081" y="1690688"/>
            <a:ext cx="5500255" cy="2585323"/>
          </a:xfrm>
          <a:prstGeom prst="rect">
            <a:avLst/>
          </a:prstGeom>
          <a:noFill/>
        </p:spPr>
        <p:txBody>
          <a:bodyPr wrap="square">
            <a:spAutoFit/>
          </a:bodyPr>
          <a:lstStyle/>
          <a:p>
            <a:r>
              <a:rPr lang="en-US" dirty="0">
                <a:solidFill>
                  <a:schemeClr val="bg1"/>
                </a:solidFill>
              </a:rPr>
              <a:t>"</a:t>
            </a:r>
            <a:r>
              <a:rPr lang="en-US" dirty="0" err="1">
                <a:solidFill>
                  <a:schemeClr val="bg1"/>
                </a:solidFill>
              </a:rPr>
              <a:t>quality_rules</a:t>
            </a:r>
            <a:r>
              <a:rPr lang="en-US" dirty="0">
                <a:solidFill>
                  <a:schemeClr val="bg1"/>
                </a:solidFill>
              </a:rPr>
              <a:t>": ["RULE_COUNTRY_ISO"],</a:t>
            </a:r>
          </a:p>
          <a:p>
            <a:r>
              <a:rPr lang="en-US" dirty="0">
                <a:solidFill>
                  <a:schemeClr val="bg1"/>
                </a:solidFill>
              </a:rPr>
              <a:t>  "</a:t>
            </a:r>
            <a:r>
              <a:rPr lang="en-US" dirty="0" err="1">
                <a:solidFill>
                  <a:schemeClr val="bg1"/>
                </a:solidFill>
              </a:rPr>
              <a:t>lineage_tags</a:t>
            </a:r>
            <a:r>
              <a:rPr lang="en-US" dirty="0">
                <a:solidFill>
                  <a:schemeClr val="bg1"/>
                </a:solidFill>
              </a:rPr>
              <a:t>": [</a:t>
            </a:r>
          </a:p>
          <a:p>
            <a:r>
              <a:rPr lang="en-US" dirty="0">
                <a:solidFill>
                  <a:schemeClr val="bg1"/>
                </a:solidFill>
              </a:rPr>
              <a:t>    {</a:t>
            </a:r>
          </a:p>
          <a:p>
            <a:r>
              <a:rPr lang="en-US" dirty="0">
                <a:solidFill>
                  <a:schemeClr val="bg1"/>
                </a:solidFill>
              </a:rPr>
              <a:t>      "source": "</a:t>
            </a:r>
            <a:r>
              <a:rPr lang="en-US" dirty="0" err="1">
                <a:solidFill>
                  <a:schemeClr val="bg1"/>
                </a:solidFill>
              </a:rPr>
              <a:t>supplier_portal</a:t>
            </a:r>
            <a:r>
              <a:rPr lang="en-US" dirty="0">
                <a:solidFill>
                  <a:schemeClr val="bg1"/>
                </a:solidFill>
              </a:rPr>
              <a:t>",</a:t>
            </a:r>
          </a:p>
          <a:p>
            <a:r>
              <a:rPr lang="en-US" dirty="0">
                <a:solidFill>
                  <a:schemeClr val="bg1"/>
                </a:solidFill>
              </a:rPr>
              <a:t>      "transformation": "Direct mapping",</a:t>
            </a:r>
          </a:p>
          <a:p>
            <a:r>
              <a:rPr lang="en-US" dirty="0">
                <a:solidFill>
                  <a:schemeClr val="bg1"/>
                </a:solidFill>
              </a:rPr>
              <a:t>      "target": "</a:t>
            </a:r>
            <a:r>
              <a:rPr lang="en-US" dirty="0" err="1">
                <a:solidFill>
                  <a:schemeClr val="bg1"/>
                </a:solidFill>
              </a:rPr>
              <a:t>supplier_clean.country</a:t>
            </a:r>
            <a:r>
              <a:rPr lang="en-US" dirty="0">
                <a:solidFill>
                  <a:schemeClr val="bg1"/>
                </a:solidFill>
              </a:rPr>
              <a:t>"</a:t>
            </a:r>
          </a:p>
          <a:p>
            <a:r>
              <a:rPr lang="en-US" dirty="0">
                <a:solidFill>
                  <a:schemeClr val="bg1"/>
                </a:solidFill>
              </a:rPr>
              <a:t>    }</a:t>
            </a:r>
          </a:p>
          <a:p>
            <a:r>
              <a:rPr lang="en-US" dirty="0">
                <a:solidFill>
                  <a:schemeClr val="bg1"/>
                </a:solidFill>
              </a:rPr>
              <a:t>  ]</a:t>
            </a:r>
          </a:p>
          <a:p>
            <a:r>
              <a:rPr lang="en-US" dirty="0">
                <a:solidFill>
                  <a:schemeClr val="bg1"/>
                </a:solidFill>
              </a:rPr>
              <a:t>}</a:t>
            </a:r>
          </a:p>
        </p:txBody>
      </p:sp>
      <p:sp>
        <p:nvSpPr>
          <p:cNvPr id="6" name="TextBox 5">
            <a:extLst>
              <a:ext uri="{FF2B5EF4-FFF2-40B4-BE49-F238E27FC236}">
                <a16:creationId xmlns:a16="http://schemas.microsoft.com/office/drawing/2014/main" id="{07CD8559-C2E3-08EC-CE45-7C7C1D62C641}"/>
              </a:ext>
            </a:extLst>
          </p:cNvPr>
          <p:cNvSpPr txBox="1"/>
          <p:nvPr/>
        </p:nvSpPr>
        <p:spPr>
          <a:xfrm>
            <a:off x="595745" y="1503239"/>
            <a:ext cx="5500255" cy="4524315"/>
          </a:xfrm>
          <a:prstGeom prst="rect">
            <a:avLst/>
          </a:prstGeom>
          <a:noFill/>
        </p:spPr>
        <p:txBody>
          <a:bodyPr wrap="square">
            <a:spAutoFit/>
          </a:bodyPr>
          <a:lstStyle/>
          <a:p>
            <a:r>
              <a:rPr lang="en-US" dirty="0">
                <a:solidFill>
                  <a:schemeClr val="bg1"/>
                </a:solidFill>
              </a:rPr>
              <a:t>{</a:t>
            </a:r>
          </a:p>
          <a:p>
            <a:r>
              <a:rPr lang="en-US" dirty="0">
                <a:solidFill>
                  <a:schemeClr val="bg1"/>
                </a:solidFill>
              </a:rPr>
              <a:t>  "</a:t>
            </a:r>
            <a:r>
              <a:rPr lang="en-US" dirty="0" err="1">
                <a:solidFill>
                  <a:schemeClr val="bg1"/>
                </a:solidFill>
              </a:rPr>
              <a:t>term_id</a:t>
            </a:r>
            <a:r>
              <a:rPr lang="en-US" dirty="0">
                <a:solidFill>
                  <a:schemeClr val="bg1"/>
                </a:solidFill>
              </a:rPr>
              <a:t>": "SUPPLIER_COUNTRY",</a:t>
            </a:r>
          </a:p>
          <a:p>
            <a:r>
              <a:rPr lang="en-US" dirty="0">
                <a:solidFill>
                  <a:schemeClr val="bg1"/>
                </a:solidFill>
              </a:rPr>
              <a:t>  "name": "Supplier Country",</a:t>
            </a:r>
          </a:p>
          <a:p>
            <a:r>
              <a:rPr lang="en-US" dirty="0">
                <a:solidFill>
                  <a:schemeClr val="bg1"/>
                </a:solidFill>
              </a:rPr>
              <a:t>  "domain": "Supplier",</a:t>
            </a:r>
          </a:p>
          <a:p>
            <a:r>
              <a:rPr lang="en-US" dirty="0">
                <a:solidFill>
                  <a:schemeClr val="bg1"/>
                </a:solidFill>
              </a:rPr>
              <a:t>  "</a:t>
            </a:r>
            <a:r>
              <a:rPr lang="en-US" dirty="0" err="1">
                <a:solidFill>
                  <a:schemeClr val="bg1"/>
                </a:solidFill>
              </a:rPr>
              <a:t>business_definition</a:t>
            </a:r>
            <a:r>
              <a:rPr lang="en-US" dirty="0">
                <a:solidFill>
                  <a:schemeClr val="bg1"/>
                </a:solidFill>
              </a:rPr>
              <a:t>": "The registered country of the supplier as provided during onboarding.",</a:t>
            </a:r>
          </a:p>
          <a:p>
            <a:r>
              <a:rPr lang="en-US" dirty="0">
                <a:solidFill>
                  <a:schemeClr val="bg1"/>
                </a:solidFill>
              </a:rPr>
              <a:t>  "</a:t>
            </a:r>
            <a:r>
              <a:rPr lang="en-US" dirty="0" err="1">
                <a:solidFill>
                  <a:schemeClr val="bg1"/>
                </a:solidFill>
              </a:rPr>
              <a:t>not_in_scope</a:t>
            </a:r>
            <a:r>
              <a:rPr lang="en-US" dirty="0">
                <a:solidFill>
                  <a:schemeClr val="bg1"/>
                </a:solidFill>
              </a:rPr>
              <a:t>": [</a:t>
            </a:r>
          </a:p>
          <a:p>
            <a:r>
              <a:rPr lang="en-US" dirty="0">
                <a:solidFill>
                  <a:schemeClr val="bg1"/>
                </a:solidFill>
              </a:rPr>
              <a:t>    "Country of manufacturing",</a:t>
            </a:r>
          </a:p>
          <a:p>
            <a:r>
              <a:rPr lang="en-US" dirty="0">
                <a:solidFill>
                  <a:schemeClr val="bg1"/>
                </a:solidFill>
              </a:rPr>
              <a:t>    "Country of shipment"</a:t>
            </a:r>
          </a:p>
          <a:p>
            <a:r>
              <a:rPr lang="en-US" dirty="0">
                <a:solidFill>
                  <a:schemeClr val="bg1"/>
                </a:solidFill>
              </a:rPr>
              <a:t>  ],</a:t>
            </a:r>
          </a:p>
          <a:p>
            <a:r>
              <a:rPr lang="en-US" dirty="0">
                <a:solidFill>
                  <a:schemeClr val="bg1"/>
                </a:solidFill>
              </a:rPr>
              <a:t>  "</a:t>
            </a:r>
            <a:r>
              <a:rPr lang="en-US" dirty="0" err="1">
                <a:solidFill>
                  <a:schemeClr val="bg1"/>
                </a:solidFill>
              </a:rPr>
              <a:t>data_steward</a:t>
            </a:r>
            <a:r>
              <a:rPr lang="en-US" dirty="0">
                <a:solidFill>
                  <a:schemeClr val="bg1"/>
                </a:solidFill>
              </a:rPr>
              <a:t>": "</a:t>
            </a:r>
            <a:r>
              <a:rPr lang="en-US" dirty="0" err="1">
                <a:solidFill>
                  <a:schemeClr val="bg1"/>
                </a:solidFill>
              </a:rPr>
              <a:t>steward.supplier@company.com</a:t>
            </a:r>
            <a:r>
              <a:rPr lang="en-US" dirty="0">
                <a:solidFill>
                  <a:schemeClr val="bg1"/>
                </a:solidFill>
              </a:rPr>
              <a:t>",</a:t>
            </a:r>
          </a:p>
          <a:p>
            <a:r>
              <a:rPr lang="en-US" dirty="0">
                <a:solidFill>
                  <a:schemeClr val="bg1"/>
                </a:solidFill>
              </a:rPr>
              <a:t>  "</a:t>
            </a:r>
            <a:r>
              <a:rPr lang="en-US" dirty="0" err="1">
                <a:solidFill>
                  <a:schemeClr val="bg1"/>
                </a:solidFill>
              </a:rPr>
              <a:t>data_owner</a:t>
            </a:r>
            <a:r>
              <a:rPr lang="en-US" dirty="0">
                <a:solidFill>
                  <a:schemeClr val="bg1"/>
                </a:solidFill>
              </a:rPr>
              <a:t>": "</a:t>
            </a:r>
            <a:r>
              <a:rPr lang="en-US" dirty="0" err="1">
                <a:solidFill>
                  <a:schemeClr val="bg1"/>
                </a:solidFill>
              </a:rPr>
              <a:t>owner.supplier@company.com</a:t>
            </a:r>
            <a:r>
              <a:rPr lang="en-US" dirty="0">
                <a:solidFill>
                  <a:schemeClr val="bg1"/>
                </a:solidFill>
              </a:rPr>
              <a:t>",</a:t>
            </a:r>
          </a:p>
          <a:p>
            <a:r>
              <a:rPr lang="en-US" dirty="0">
                <a:solidFill>
                  <a:schemeClr val="bg1"/>
                </a:solidFill>
              </a:rPr>
              <a:t>  "</a:t>
            </a:r>
            <a:r>
              <a:rPr lang="en-US" dirty="0" err="1">
                <a:solidFill>
                  <a:schemeClr val="bg1"/>
                </a:solidFill>
              </a:rPr>
              <a:t>technical_mapping</a:t>
            </a:r>
            <a:r>
              <a:rPr lang="en-US" dirty="0">
                <a:solidFill>
                  <a:schemeClr val="bg1"/>
                </a:solidFill>
              </a:rPr>
              <a:t>": {</a:t>
            </a:r>
          </a:p>
          <a:p>
            <a:r>
              <a:rPr lang="en-US" dirty="0">
                <a:solidFill>
                  <a:schemeClr val="bg1"/>
                </a:solidFill>
              </a:rPr>
              <a:t>    "table": "</a:t>
            </a:r>
            <a:r>
              <a:rPr lang="en-US" dirty="0" err="1">
                <a:solidFill>
                  <a:schemeClr val="bg1"/>
                </a:solidFill>
              </a:rPr>
              <a:t>supplier_raw</a:t>
            </a:r>
            <a:r>
              <a:rPr lang="en-US" dirty="0">
                <a:solidFill>
                  <a:schemeClr val="bg1"/>
                </a:solidFill>
              </a:rPr>
              <a:t>",</a:t>
            </a:r>
          </a:p>
          <a:p>
            <a:r>
              <a:rPr lang="en-US" dirty="0">
                <a:solidFill>
                  <a:schemeClr val="bg1"/>
                </a:solidFill>
              </a:rPr>
              <a:t>    "column": "</a:t>
            </a:r>
            <a:r>
              <a:rPr lang="en-US" dirty="0" err="1">
                <a:solidFill>
                  <a:schemeClr val="bg1"/>
                </a:solidFill>
              </a:rPr>
              <a:t>country_code</a:t>
            </a:r>
            <a:r>
              <a:rPr lang="en-US" dirty="0">
                <a:solidFill>
                  <a:schemeClr val="bg1"/>
                </a:solidFill>
              </a:rPr>
              <a:t>"</a:t>
            </a:r>
          </a:p>
          <a:p>
            <a:r>
              <a:rPr lang="en-US" dirty="0">
                <a:solidFill>
                  <a:schemeClr val="bg1"/>
                </a:solidFill>
              </a:rPr>
              <a:t>  },</a:t>
            </a:r>
          </a:p>
        </p:txBody>
      </p:sp>
    </p:spTree>
    <p:extLst>
      <p:ext uri="{BB962C8B-B14F-4D97-AF65-F5344CB8AC3E}">
        <p14:creationId xmlns:p14="http://schemas.microsoft.com/office/powerpoint/2010/main" val="238257563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0035B4-ADE5-2C1B-8393-E9ABB7ACC1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F1C288-5C45-1105-3A4F-EC5E4E33E365}"/>
              </a:ext>
            </a:extLst>
          </p:cNvPr>
          <p:cNvSpPr>
            <a:spLocks noGrp="1"/>
          </p:cNvSpPr>
          <p:nvPr>
            <p:ph type="title"/>
          </p:nvPr>
        </p:nvSpPr>
        <p:spPr>
          <a:xfrm>
            <a:off x="838200" y="365125"/>
            <a:ext cx="10515600" cy="1325563"/>
          </a:xfrm>
        </p:spPr>
        <p:txBody>
          <a:bodyPr anchor="ctr">
            <a:normAutofit/>
          </a:bodyPr>
          <a:lstStyle/>
          <a:p>
            <a:r>
              <a:rPr lang="en-US" b="1" dirty="0"/>
              <a:t>5. II. Data Quality Architecture</a:t>
            </a:r>
            <a:endParaRPr lang="en-US" b="1" cap="none" spc="0" dirty="0"/>
          </a:p>
        </p:txBody>
      </p:sp>
      <p:pic>
        <p:nvPicPr>
          <p:cNvPr id="19" name="Picture 18" descr="A diagram of data processing&#10;&#10;AI-generated content may be incorrect.">
            <a:extLst>
              <a:ext uri="{FF2B5EF4-FFF2-40B4-BE49-F238E27FC236}">
                <a16:creationId xmlns:a16="http://schemas.microsoft.com/office/drawing/2014/main" id="{A63989F4-1156-31F2-56CE-8181AE3CB7D9}"/>
              </a:ext>
            </a:extLst>
          </p:cNvPr>
          <p:cNvPicPr>
            <a:picLocks noChangeAspect="1"/>
          </p:cNvPicPr>
          <p:nvPr/>
        </p:nvPicPr>
        <p:blipFill>
          <a:blip r:embed="rId3"/>
          <a:stretch>
            <a:fillRect/>
          </a:stretch>
        </p:blipFill>
        <p:spPr>
          <a:xfrm>
            <a:off x="3920331" y="1825625"/>
            <a:ext cx="4351338" cy="4351338"/>
          </a:xfrm>
          <a:prstGeom prst="rect">
            <a:avLst/>
          </a:prstGeom>
          <a:noFill/>
        </p:spPr>
      </p:pic>
    </p:spTree>
    <p:extLst>
      <p:ext uri="{BB962C8B-B14F-4D97-AF65-F5344CB8AC3E}">
        <p14:creationId xmlns:p14="http://schemas.microsoft.com/office/powerpoint/2010/main" val="312386170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228436-1C18-0760-6F3B-4D4E25C6FF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221C30-8477-06EB-E970-5B52AAA95DC8}"/>
              </a:ext>
            </a:extLst>
          </p:cNvPr>
          <p:cNvSpPr>
            <a:spLocks noGrp="1"/>
          </p:cNvSpPr>
          <p:nvPr>
            <p:ph type="title"/>
          </p:nvPr>
        </p:nvSpPr>
        <p:spPr>
          <a:xfrm>
            <a:off x="838200" y="365125"/>
            <a:ext cx="10515600" cy="1325563"/>
          </a:xfrm>
        </p:spPr>
        <p:txBody>
          <a:bodyPr anchor="ctr">
            <a:normAutofit/>
          </a:bodyPr>
          <a:lstStyle/>
          <a:p>
            <a:r>
              <a:rPr lang="en-US" b="1" dirty="0"/>
              <a:t>5. II. Sample Quality Schema (YAML)</a:t>
            </a:r>
            <a:endParaRPr lang="en-US" sz="4800" b="1" cap="none" spc="0" dirty="0">
              <a:solidFill>
                <a:schemeClr val="bg1"/>
              </a:solidFill>
            </a:endParaRPr>
          </a:p>
        </p:txBody>
      </p:sp>
      <p:sp>
        <p:nvSpPr>
          <p:cNvPr id="6" name="TextBox 5">
            <a:extLst>
              <a:ext uri="{FF2B5EF4-FFF2-40B4-BE49-F238E27FC236}">
                <a16:creationId xmlns:a16="http://schemas.microsoft.com/office/drawing/2014/main" id="{95E1A421-50C3-9A57-98DE-D157AFF67FBC}"/>
              </a:ext>
            </a:extLst>
          </p:cNvPr>
          <p:cNvSpPr txBox="1"/>
          <p:nvPr/>
        </p:nvSpPr>
        <p:spPr>
          <a:xfrm>
            <a:off x="3048000" y="1438322"/>
            <a:ext cx="6096000" cy="5355312"/>
          </a:xfrm>
          <a:prstGeom prst="rect">
            <a:avLst/>
          </a:prstGeom>
          <a:noFill/>
        </p:spPr>
        <p:txBody>
          <a:bodyPr wrap="square">
            <a:spAutoFit/>
          </a:bodyPr>
          <a:lstStyle/>
          <a:p>
            <a:r>
              <a:rPr lang="en-US" dirty="0" err="1">
                <a:solidFill>
                  <a:schemeClr val="bg1"/>
                </a:solidFill>
              </a:rPr>
              <a:t>rule_id</a:t>
            </a:r>
            <a:r>
              <a:rPr lang="en-US" dirty="0">
                <a:solidFill>
                  <a:schemeClr val="bg1"/>
                </a:solidFill>
              </a:rPr>
              <a:t>: RULE_HKID_FORMAT</a:t>
            </a:r>
          </a:p>
          <a:p>
            <a:r>
              <a:rPr lang="en-US" dirty="0">
                <a:solidFill>
                  <a:schemeClr val="bg1"/>
                </a:solidFill>
              </a:rPr>
              <a:t>name: HKID Format Validation</a:t>
            </a:r>
          </a:p>
          <a:p>
            <a:r>
              <a:rPr lang="en-US" dirty="0">
                <a:solidFill>
                  <a:schemeClr val="bg1"/>
                </a:solidFill>
              </a:rPr>
              <a:t>domain: Supplier</a:t>
            </a:r>
          </a:p>
          <a:p>
            <a:r>
              <a:rPr lang="en-US" dirty="0">
                <a:solidFill>
                  <a:schemeClr val="bg1"/>
                </a:solidFill>
              </a:rPr>
              <a:t>field: </a:t>
            </a:r>
            <a:r>
              <a:rPr lang="en-US" dirty="0" err="1">
                <a:solidFill>
                  <a:schemeClr val="bg1"/>
                </a:solidFill>
              </a:rPr>
              <a:t>hkid</a:t>
            </a:r>
            <a:endParaRPr lang="en-US" dirty="0">
              <a:solidFill>
                <a:schemeClr val="bg1"/>
              </a:solidFill>
            </a:endParaRPr>
          </a:p>
          <a:p>
            <a:r>
              <a:rPr lang="en-US" dirty="0" err="1">
                <a:solidFill>
                  <a:schemeClr val="bg1"/>
                </a:solidFill>
              </a:rPr>
              <a:t>rule_type</a:t>
            </a:r>
            <a:r>
              <a:rPr lang="en-US" dirty="0">
                <a:solidFill>
                  <a:schemeClr val="bg1"/>
                </a:solidFill>
              </a:rPr>
              <a:t>: regex</a:t>
            </a:r>
          </a:p>
          <a:p>
            <a:r>
              <a:rPr lang="en-US" dirty="0">
                <a:solidFill>
                  <a:schemeClr val="bg1"/>
                </a:solidFill>
              </a:rPr>
              <a:t>pattern: "^[A-Z]{1,2}[0-9]{6}\\([0-9A]\\)$"</a:t>
            </a:r>
          </a:p>
          <a:p>
            <a:r>
              <a:rPr lang="en-US" dirty="0">
                <a:solidFill>
                  <a:schemeClr val="bg1"/>
                </a:solidFill>
              </a:rPr>
              <a:t>severity: error</a:t>
            </a:r>
          </a:p>
          <a:p>
            <a:r>
              <a:rPr lang="en-US" dirty="0">
                <a:solidFill>
                  <a:schemeClr val="bg1"/>
                </a:solidFill>
              </a:rPr>
              <a:t>description: "HKID must follow the official Hong Kong ID format."</a:t>
            </a:r>
          </a:p>
          <a:p>
            <a:r>
              <a:rPr lang="en-US" dirty="0">
                <a:solidFill>
                  <a:schemeClr val="bg1"/>
                </a:solidFill>
              </a:rPr>
              <a:t>owner: "</a:t>
            </a:r>
            <a:r>
              <a:rPr lang="en-US" dirty="0" err="1">
                <a:solidFill>
                  <a:schemeClr val="bg1"/>
                </a:solidFill>
              </a:rPr>
              <a:t>owner.supplier@company.com</a:t>
            </a:r>
            <a:r>
              <a:rPr lang="en-US" dirty="0">
                <a:solidFill>
                  <a:schemeClr val="bg1"/>
                </a:solidFill>
              </a:rPr>
              <a:t>"</a:t>
            </a:r>
          </a:p>
          <a:p>
            <a:r>
              <a:rPr lang="en-US" dirty="0">
                <a:solidFill>
                  <a:schemeClr val="bg1"/>
                </a:solidFill>
              </a:rPr>
              <a:t>steward: "</a:t>
            </a:r>
            <a:r>
              <a:rPr lang="en-US" dirty="0" err="1">
                <a:solidFill>
                  <a:schemeClr val="bg1"/>
                </a:solidFill>
              </a:rPr>
              <a:t>steward.supplier@company.com</a:t>
            </a:r>
            <a:r>
              <a:rPr lang="en-US" dirty="0">
                <a:solidFill>
                  <a:schemeClr val="bg1"/>
                </a:solidFill>
              </a:rPr>
              <a:t>"</a:t>
            </a:r>
          </a:p>
          <a:p>
            <a:r>
              <a:rPr lang="en-US" dirty="0" err="1">
                <a:solidFill>
                  <a:schemeClr val="bg1"/>
                </a:solidFill>
              </a:rPr>
              <a:t>applies_to</a:t>
            </a:r>
            <a:r>
              <a:rPr lang="en-US" dirty="0">
                <a:solidFill>
                  <a:schemeClr val="bg1"/>
                </a:solidFill>
              </a:rPr>
              <a:t>:</a:t>
            </a:r>
          </a:p>
          <a:p>
            <a:r>
              <a:rPr lang="en-US" dirty="0">
                <a:solidFill>
                  <a:schemeClr val="bg1"/>
                </a:solidFill>
              </a:rPr>
              <a:t>  - table: </a:t>
            </a:r>
            <a:r>
              <a:rPr lang="en-US" dirty="0" err="1">
                <a:solidFill>
                  <a:schemeClr val="bg1"/>
                </a:solidFill>
              </a:rPr>
              <a:t>supplier_raw</a:t>
            </a:r>
            <a:endParaRPr lang="en-US" dirty="0">
              <a:solidFill>
                <a:schemeClr val="bg1"/>
              </a:solidFill>
            </a:endParaRPr>
          </a:p>
          <a:p>
            <a:r>
              <a:rPr lang="en-US" dirty="0">
                <a:solidFill>
                  <a:schemeClr val="bg1"/>
                </a:solidFill>
              </a:rPr>
              <a:t>    column: </a:t>
            </a:r>
            <a:r>
              <a:rPr lang="en-US" dirty="0" err="1">
                <a:solidFill>
                  <a:schemeClr val="bg1"/>
                </a:solidFill>
              </a:rPr>
              <a:t>hkid</a:t>
            </a:r>
            <a:endParaRPr lang="en-US" dirty="0">
              <a:solidFill>
                <a:schemeClr val="bg1"/>
              </a:solidFill>
            </a:endParaRPr>
          </a:p>
          <a:p>
            <a:r>
              <a:rPr lang="en-US" dirty="0" err="1">
                <a:solidFill>
                  <a:schemeClr val="bg1"/>
                </a:solidFill>
              </a:rPr>
              <a:t>on_failure</a:t>
            </a:r>
            <a:r>
              <a:rPr lang="en-US" dirty="0">
                <a:solidFill>
                  <a:schemeClr val="bg1"/>
                </a:solidFill>
              </a:rPr>
              <a:t>:</a:t>
            </a:r>
          </a:p>
          <a:p>
            <a:r>
              <a:rPr lang="en-US" dirty="0">
                <a:solidFill>
                  <a:schemeClr val="bg1"/>
                </a:solidFill>
              </a:rPr>
              <a:t>  action: quarantine</a:t>
            </a:r>
          </a:p>
          <a:p>
            <a:r>
              <a:rPr lang="en-US" dirty="0">
                <a:solidFill>
                  <a:schemeClr val="bg1"/>
                </a:solidFill>
              </a:rPr>
              <a:t>  notify:</a:t>
            </a:r>
          </a:p>
          <a:p>
            <a:r>
              <a:rPr lang="en-US" dirty="0">
                <a:solidFill>
                  <a:schemeClr val="bg1"/>
                </a:solidFill>
              </a:rPr>
              <a:t>    - </a:t>
            </a:r>
            <a:r>
              <a:rPr lang="en-US" dirty="0" err="1">
                <a:solidFill>
                  <a:schemeClr val="bg1"/>
                </a:solidFill>
              </a:rPr>
              <a:t>steward.supplier@company.com</a:t>
            </a:r>
            <a:endParaRPr lang="en-US" dirty="0">
              <a:solidFill>
                <a:schemeClr val="bg1"/>
              </a:solidFill>
            </a:endParaRPr>
          </a:p>
          <a:p>
            <a:r>
              <a:rPr lang="en-US" dirty="0">
                <a:solidFill>
                  <a:schemeClr val="bg1"/>
                </a:solidFill>
              </a:rPr>
              <a:t>    - </a:t>
            </a:r>
            <a:r>
              <a:rPr lang="en-US" dirty="0" err="1">
                <a:solidFill>
                  <a:schemeClr val="bg1"/>
                </a:solidFill>
              </a:rPr>
              <a:t>owner.supplier@company.com</a:t>
            </a:r>
            <a:endParaRPr lang="en-US" dirty="0">
              <a:solidFill>
                <a:schemeClr val="bg1"/>
              </a:solidFill>
            </a:endParaRPr>
          </a:p>
        </p:txBody>
      </p:sp>
    </p:spTree>
    <p:extLst>
      <p:ext uri="{BB962C8B-B14F-4D97-AF65-F5344CB8AC3E}">
        <p14:creationId xmlns:p14="http://schemas.microsoft.com/office/powerpoint/2010/main" val="285648608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74AC7A-71DE-A70A-E9F3-90372E88A97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5EB50B-30E8-A394-DF33-01712F26F5E6}"/>
              </a:ext>
            </a:extLst>
          </p:cNvPr>
          <p:cNvSpPr>
            <a:spLocks noGrp="1"/>
          </p:cNvSpPr>
          <p:nvPr>
            <p:ph type="title"/>
          </p:nvPr>
        </p:nvSpPr>
        <p:spPr>
          <a:xfrm>
            <a:off x="838200" y="365125"/>
            <a:ext cx="10515600" cy="1325563"/>
          </a:xfrm>
        </p:spPr>
        <p:txBody>
          <a:bodyPr anchor="ctr">
            <a:normAutofit/>
          </a:bodyPr>
          <a:lstStyle/>
          <a:p>
            <a:r>
              <a:rPr lang="en-US" b="1" dirty="0"/>
              <a:t>5. II. Sample Quality Schema (JSON)</a:t>
            </a:r>
            <a:endParaRPr lang="en-US" sz="4800" b="1" cap="none" spc="0" dirty="0">
              <a:solidFill>
                <a:schemeClr val="bg1"/>
              </a:solidFill>
            </a:endParaRPr>
          </a:p>
        </p:txBody>
      </p:sp>
      <p:sp>
        <p:nvSpPr>
          <p:cNvPr id="8" name="TextBox 7">
            <a:extLst>
              <a:ext uri="{FF2B5EF4-FFF2-40B4-BE49-F238E27FC236}">
                <a16:creationId xmlns:a16="http://schemas.microsoft.com/office/drawing/2014/main" id="{CC575174-C517-0020-E3B2-B3C90B792289}"/>
              </a:ext>
            </a:extLst>
          </p:cNvPr>
          <p:cNvSpPr txBox="1"/>
          <p:nvPr/>
        </p:nvSpPr>
        <p:spPr>
          <a:xfrm>
            <a:off x="387928" y="1690688"/>
            <a:ext cx="5832763" cy="5078313"/>
          </a:xfrm>
          <a:prstGeom prst="rect">
            <a:avLst/>
          </a:prstGeom>
          <a:noFill/>
        </p:spPr>
        <p:txBody>
          <a:bodyPr wrap="square">
            <a:spAutoFit/>
          </a:bodyPr>
          <a:lstStyle/>
          <a:p>
            <a:r>
              <a:rPr lang="en-US" dirty="0">
                <a:solidFill>
                  <a:schemeClr val="bg1"/>
                </a:solidFill>
              </a:rPr>
              <a:t>{</a:t>
            </a:r>
          </a:p>
          <a:p>
            <a:r>
              <a:rPr lang="en-US" dirty="0">
                <a:solidFill>
                  <a:schemeClr val="bg1"/>
                </a:solidFill>
              </a:rPr>
              <a:t>  "</a:t>
            </a:r>
            <a:r>
              <a:rPr lang="en-US" dirty="0" err="1">
                <a:solidFill>
                  <a:schemeClr val="bg1"/>
                </a:solidFill>
              </a:rPr>
              <a:t>rule_id</a:t>
            </a:r>
            <a:r>
              <a:rPr lang="en-US" dirty="0">
                <a:solidFill>
                  <a:schemeClr val="bg1"/>
                </a:solidFill>
              </a:rPr>
              <a:t>": "RULE_HKID_FORMAT",</a:t>
            </a:r>
          </a:p>
          <a:p>
            <a:r>
              <a:rPr lang="en-US" dirty="0">
                <a:solidFill>
                  <a:schemeClr val="bg1"/>
                </a:solidFill>
              </a:rPr>
              <a:t>  "name": "HKID Format Validation",</a:t>
            </a:r>
          </a:p>
          <a:p>
            <a:r>
              <a:rPr lang="en-US" dirty="0">
                <a:solidFill>
                  <a:schemeClr val="bg1"/>
                </a:solidFill>
              </a:rPr>
              <a:t>  "domain": "Supplier",</a:t>
            </a:r>
          </a:p>
          <a:p>
            <a:r>
              <a:rPr lang="en-US" dirty="0">
                <a:solidFill>
                  <a:schemeClr val="bg1"/>
                </a:solidFill>
              </a:rPr>
              <a:t>  "field": "</a:t>
            </a:r>
            <a:r>
              <a:rPr lang="en-US" dirty="0" err="1">
                <a:solidFill>
                  <a:schemeClr val="bg1"/>
                </a:solidFill>
              </a:rPr>
              <a:t>hkid</a:t>
            </a:r>
            <a:r>
              <a:rPr lang="en-US" dirty="0">
                <a:solidFill>
                  <a:schemeClr val="bg1"/>
                </a:solidFill>
              </a:rPr>
              <a:t>",</a:t>
            </a:r>
          </a:p>
          <a:p>
            <a:r>
              <a:rPr lang="en-US" dirty="0">
                <a:solidFill>
                  <a:schemeClr val="bg1"/>
                </a:solidFill>
              </a:rPr>
              <a:t>  "</a:t>
            </a:r>
            <a:r>
              <a:rPr lang="en-US" dirty="0" err="1">
                <a:solidFill>
                  <a:schemeClr val="bg1"/>
                </a:solidFill>
              </a:rPr>
              <a:t>rule_type</a:t>
            </a:r>
            <a:r>
              <a:rPr lang="en-US" dirty="0">
                <a:solidFill>
                  <a:schemeClr val="bg1"/>
                </a:solidFill>
              </a:rPr>
              <a:t>": "regex",</a:t>
            </a:r>
          </a:p>
          <a:p>
            <a:r>
              <a:rPr lang="en-US" dirty="0">
                <a:solidFill>
                  <a:schemeClr val="bg1"/>
                </a:solidFill>
              </a:rPr>
              <a:t>  "pattern": "^[A-Z]{1,2}[0-9]{6}\\([0-9A]\\)$",</a:t>
            </a:r>
          </a:p>
          <a:p>
            <a:r>
              <a:rPr lang="en-US" dirty="0">
                <a:solidFill>
                  <a:schemeClr val="bg1"/>
                </a:solidFill>
              </a:rPr>
              <a:t>  "severity": "error",</a:t>
            </a:r>
          </a:p>
          <a:p>
            <a:r>
              <a:rPr lang="en-US" dirty="0">
                <a:solidFill>
                  <a:schemeClr val="bg1"/>
                </a:solidFill>
              </a:rPr>
              <a:t>  "description": "HKID must follow the official Hong Kong ID format.",</a:t>
            </a:r>
          </a:p>
          <a:p>
            <a:r>
              <a:rPr lang="en-US" dirty="0">
                <a:solidFill>
                  <a:schemeClr val="bg1"/>
                </a:solidFill>
              </a:rPr>
              <a:t>  "owner": "</a:t>
            </a:r>
            <a:r>
              <a:rPr lang="en-US" dirty="0" err="1">
                <a:solidFill>
                  <a:schemeClr val="bg1"/>
                </a:solidFill>
              </a:rPr>
              <a:t>owner.supplier@company.com</a:t>
            </a:r>
            <a:r>
              <a:rPr lang="en-US" dirty="0">
                <a:solidFill>
                  <a:schemeClr val="bg1"/>
                </a:solidFill>
              </a:rPr>
              <a:t>",</a:t>
            </a:r>
          </a:p>
          <a:p>
            <a:r>
              <a:rPr lang="en-US" dirty="0">
                <a:solidFill>
                  <a:schemeClr val="bg1"/>
                </a:solidFill>
              </a:rPr>
              <a:t>  "steward": "</a:t>
            </a:r>
            <a:r>
              <a:rPr lang="en-US" dirty="0" err="1">
                <a:solidFill>
                  <a:schemeClr val="bg1"/>
                </a:solidFill>
              </a:rPr>
              <a:t>steward.supplier@company.com</a:t>
            </a:r>
            <a:r>
              <a:rPr lang="en-US" dirty="0">
                <a:solidFill>
                  <a:schemeClr val="bg1"/>
                </a:solidFill>
              </a:rPr>
              <a:t>",</a:t>
            </a:r>
          </a:p>
          <a:p>
            <a:r>
              <a:rPr lang="en-US" dirty="0">
                <a:solidFill>
                  <a:schemeClr val="bg1"/>
                </a:solidFill>
              </a:rPr>
              <a:t>  "</a:t>
            </a:r>
            <a:r>
              <a:rPr lang="en-US" dirty="0" err="1">
                <a:solidFill>
                  <a:schemeClr val="bg1"/>
                </a:solidFill>
              </a:rPr>
              <a:t>applies_to</a:t>
            </a:r>
            <a:r>
              <a:rPr lang="en-US" dirty="0">
                <a:solidFill>
                  <a:schemeClr val="bg1"/>
                </a:solidFill>
              </a:rPr>
              <a:t>": [</a:t>
            </a:r>
          </a:p>
          <a:p>
            <a:r>
              <a:rPr lang="en-US" dirty="0">
                <a:solidFill>
                  <a:schemeClr val="bg1"/>
                </a:solidFill>
              </a:rPr>
              <a:t>    {</a:t>
            </a:r>
          </a:p>
          <a:p>
            <a:r>
              <a:rPr lang="en-US" dirty="0">
                <a:solidFill>
                  <a:schemeClr val="bg1"/>
                </a:solidFill>
              </a:rPr>
              <a:t>      "table": "</a:t>
            </a:r>
            <a:r>
              <a:rPr lang="en-US" dirty="0" err="1">
                <a:solidFill>
                  <a:schemeClr val="bg1"/>
                </a:solidFill>
              </a:rPr>
              <a:t>supplier_raw</a:t>
            </a:r>
            <a:r>
              <a:rPr lang="en-US" dirty="0">
                <a:solidFill>
                  <a:schemeClr val="bg1"/>
                </a:solidFill>
              </a:rPr>
              <a:t>",</a:t>
            </a:r>
          </a:p>
          <a:p>
            <a:r>
              <a:rPr lang="en-US" dirty="0">
                <a:solidFill>
                  <a:schemeClr val="bg1"/>
                </a:solidFill>
              </a:rPr>
              <a:t>      "column": "</a:t>
            </a:r>
            <a:r>
              <a:rPr lang="en-US" dirty="0" err="1">
                <a:solidFill>
                  <a:schemeClr val="bg1"/>
                </a:solidFill>
              </a:rPr>
              <a:t>hkid</a:t>
            </a:r>
            <a:r>
              <a:rPr lang="en-US" dirty="0">
                <a:solidFill>
                  <a:schemeClr val="bg1"/>
                </a:solidFill>
              </a:rPr>
              <a:t>"</a:t>
            </a:r>
          </a:p>
          <a:p>
            <a:r>
              <a:rPr lang="en-US" dirty="0">
                <a:solidFill>
                  <a:schemeClr val="bg1"/>
                </a:solidFill>
              </a:rPr>
              <a:t>    }</a:t>
            </a:r>
          </a:p>
          <a:p>
            <a:r>
              <a:rPr lang="en-US" dirty="0">
                <a:solidFill>
                  <a:schemeClr val="bg1"/>
                </a:solidFill>
              </a:rPr>
              <a:t>  ],</a:t>
            </a:r>
          </a:p>
        </p:txBody>
      </p:sp>
      <p:sp>
        <p:nvSpPr>
          <p:cNvPr id="9" name="TextBox 8">
            <a:extLst>
              <a:ext uri="{FF2B5EF4-FFF2-40B4-BE49-F238E27FC236}">
                <a16:creationId xmlns:a16="http://schemas.microsoft.com/office/drawing/2014/main" id="{0F7DB188-A995-DF20-95B6-310DBE133337}"/>
              </a:ext>
            </a:extLst>
          </p:cNvPr>
          <p:cNvSpPr txBox="1"/>
          <p:nvPr/>
        </p:nvSpPr>
        <p:spPr>
          <a:xfrm>
            <a:off x="6220691" y="1690688"/>
            <a:ext cx="6096000" cy="2308324"/>
          </a:xfrm>
          <a:prstGeom prst="rect">
            <a:avLst/>
          </a:prstGeom>
          <a:noFill/>
        </p:spPr>
        <p:txBody>
          <a:bodyPr wrap="square">
            <a:spAutoFit/>
          </a:bodyPr>
          <a:lstStyle/>
          <a:p>
            <a:r>
              <a:rPr lang="en-US" dirty="0">
                <a:solidFill>
                  <a:schemeClr val="bg1"/>
                </a:solidFill>
              </a:rPr>
              <a:t>"</a:t>
            </a:r>
            <a:r>
              <a:rPr lang="en-US" dirty="0" err="1">
                <a:solidFill>
                  <a:schemeClr val="bg1"/>
                </a:solidFill>
              </a:rPr>
              <a:t>on_failure</a:t>
            </a:r>
            <a:r>
              <a:rPr lang="en-US" dirty="0">
                <a:solidFill>
                  <a:schemeClr val="bg1"/>
                </a:solidFill>
              </a:rPr>
              <a:t>": {</a:t>
            </a:r>
          </a:p>
          <a:p>
            <a:r>
              <a:rPr lang="en-US" dirty="0">
                <a:solidFill>
                  <a:schemeClr val="bg1"/>
                </a:solidFill>
              </a:rPr>
              <a:t>    "action": "quarantine",</a:t>
            </a:r>
          </a:p>
          <a:p>
            <a:r>
              <a:rPr lang="en-US" dirty="0">
                <a:solidFill>
                  <a:schemeClr val="bg1"/>
                </a:solidFill>
              </a:rPr>
              <a:t>    "notify": [</a:t>
            </a:r>
          </a:p>
          <a:p>
            <a:r>
              <a:rPr lang="en-US" dirty="0">
                <a:solidFill>
                  <a:schemeClr val="bg1"/>
                </a:solidFill>
              </a:rPr>
              <a:t>      "</a:t>
            </a:r>
            <a:r>
              <a:rPr lang="en-US" dirty="0" err="1">
                <a:solidFill>
                  <a:schemeClr val="bg1"/>
                </a:solidFill>
              </a:rPr>
              <a:t>steward.supplier@company.com</a:t>
            </a:r>
            <a:r>
              <a:rPr lang="en-US" dirty="0">
                <a:solidFill>
                  <a:schemeClr val="bg1"/>
                </a:solidFill>
              </a:rPr>
              <a:t>",</a:t>
            </a:r>
          </a:p>
          <a:p>
            <a:r>
              <a:rPr lang="en-US" dirty="0">
                <a:solidFill>
                  <a:schemeClr val="bg1"/>
                </a:solidFill>
              </a:rPr>
              <a:t>      "</a:t>
            </a:r>
            <a:r>
              <a:rPr lang="en-US" dirty="0" err="1">
                <a:solidFill>
                  <a:schemeClr val="bg1"/>
                </a:solidFill>
              </a:rPr>
              <a:t>owner.supplier@company.com</a:t>
            </a:r>
            <a:r>
              <a:rPr lang="en-US" dirty="0">
                <a:solidFill>
                  <a:schemeClr val="bg1"/>
                </a:solidFill>
              </a:rPr>
              <a:t>"</a:t>
            </a:r>
          </a:p>
          <a:p>
            <a:r>
              <a:rPr lang="en-US" dirty="0">
                <a:solidFill>
                  <a:schemeClr val="bg1"/>
                </a:solidFill>
              </a:rPr>
              <a:t>    ]</a:t>
            </a:r>
          </a:p>
          <a:p>
            <a:r>
              <a:rPr lang="en-US" dirty="0">
                <a:solidFill>
                  <a:schemeClr val="bg1"/>
                </a:solidFill>
              </a:rPr>
              <a:t>  }</a:t>
            </a:r>
          </a:p>
          <a:p>
            <a:r>
              <a:rPr lang="en-US" dirty="0">
                <a:solidFill>
                  <a:schemeClr val="bg1"/>
                </a:solidFill>
              </a:rPr>
              <a:t>}</a:t>
            </a:r>
          </a:p>
        </p:txBody>
      </p:sp>
    </p:spTree>
    <p:extLst>
      <p:ext uri="{BB962C8B-B14F-4D97-AF65-F5344CB8AC3E}">
        <p14:creationId xmlns:p14="http://schemas.microsoft.com/office/powerpoint/2010/main" val="377611520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3AB3B1-1974-8606-2C6C-DDC0D5DABF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A20B88-7EB0-A626-E2B6-A61E8E4EE0E7}"/>
              </a:ext>
            </a:extLst>
          </p:cNvPr>
          <p:cNvSpPr>
            <a:spLocks noGrp="1"/>
          </p:cNvSpPr>
          <p:nvPr>
            <p:ph type="title"/>
          </p:nvPr>
        </p:nvSpPr>
        <p:spPr>
          <a:xfrm>
            <a:off x="838200" y="365125"/>
            <a:ext cx="10515600" cy="1325563"/>
          </a:xfrm>
        </p:spPr>
        <p:txBody>
          <a:bodyPr anchor="ctr">
            <a:normAutofit/>
          </a:bodyPr>
          <a:lstStyle/>
          <a:p>
            <a:r>
              <a:rPr lang="en-US" b="1" dirty="0"/>
              <a:t>5. III. Data Lineage Extraction Architecture</a:t>
            </a:r>
            <a:endParaRPr lang="en-US" b="1" cap="none" spc="0" dirty="0"/>
          </a:p>
        </p:txBody>
      </p:sp>
      <p:pic>
        <p:nvPicPr>
          <p:cNvPr id="4" name="Picture 3" descr="A diagram of a company&#10;&#10;AI-generated content may be incorrect.">
            <a:extLst>
              <a:ext uri="{FF2B5EF4-FFF2-40B4-BE49-F238E27FC236}">
                <a16:creationId xmlns:a16="http://schemas.microsoft.com/office/drawing/2014/main" id="{2A981AAF-F125-CEF5-BD3D-BED4B9F46E47}"/>
              </a:ext>
            </a:extLst>
          </p:cNvPr>
          <p:cNvPicPr>
            <a:picLocks noChangeAspect="1"/>
          </p:cNvPicPr>
          <p:nvPr/>
        </p:nvPicPr>
        <p:blipFill>
          <a:blip r:embed="rId3"/>
          <a:stretch>
            <a:fillRect/>
          </a:stretch>
        </p:blipFill>
        <p:spPr>
          <a:xfrm>
            <a:off x="4643741" y="1825625"/>
            <a:ext cx="2904517" cy="4351338"/>
          </a:xfrm>
          <a:prstGeom prst="rect">
            <a:avLst/>
          </a:prstGeom>
          <a:noFill/>
        </p:spPr>
      </p:pic>
    </p:spTree>
    <p:extLst>
      <p:ext uri="{BB962C8B-B14F-4D97-AF65-F5344CB8AC3E}">
        <p14:creationId xmlns:p14="http://schemas.microsoft.com/office/powerpoint/2010/main" val="64987306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F4D7B-E2DA-0A30-86AA-0B3E3D04FC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235468-C071-3108-6589-A7A5248E434F}"/>
              </a:ext>
            </a:extLst>
          </p:cNvPr>
          <p:cNvSpPr>
            <a:spLocks noGrp="1"/>
          </p:cNvSpPr>
          <p:nvPr>
            <p:ph type="title"/>
          </p:nvPr>
        </p:nvSpPr>
        <p:spPr>
          <a:xfrm>
            <a:off x="838199" y="365125"/>
            <a:ext cx="11062855" cy="1325563"/>
          </a:xfrm>
        </p:spPr>
        <p:txBody>
          <a:bodyPr anchor="ctr">
            <a:normAutofit/>
          </a:bodyPr>
          <a:lstStyle/>
          <a:p>
            <a:r>
              <a:rPr lang="en-US" b="1" dirty="0"/>
              <a:t>5. III. SQL Lineage Extractor (Python Example)</a:t>
            </a:r>
            <a:endParaRPr lang="en-US" sz="4800" b="1" cap="none" spc="0" dirty="0">
              <a:solidFill>
                <a:schemeClr val="bg1"/>
              </a:solidFill>
            </a:endParaRPr>
          </a:p>
        </p:txBody>
      </p:sp>
      <p:sp>
        <p:nvSpPr>
          <p:cNvPr id="5" name="TextBox 4">
            <a:extLst>
              <a:ext uri="{FF2B5EF4-FFF2-40B4-BE49-F238E27FC236}">
                <a16:creationId xmlns:a16="http://schemas.microsoft.com/office/drawing/2014/main" id="{B121E525-DEDC-DE8C-1BAB-754C1EBCE08D}"/>
              </a:ext>
            </a:extLst>
          </p:cNvPr>
          <p:cNvSpPr txBox="1"/>
          <p:nvPr/>
        </p:nvSpPr>
        <p:spPr>
          <a:xfrm>
            <a:off x="419100" y="1690688"/>
            <a:ext cx="6096000" cy="2862322"/>
          </a:xfrm>
          <a:prstGeom prst="rect">
            <a:avLst/>
          </a:prstGeom>
          <a:noFill/>
        </p:spPr>
        <p:txBody>
          <a:bodyPr wrap="square">
            <a:spAutoFit/>
          </a:bodyPr>
          <a:lstStyle/>
          <a:p>
            <a:r>
              <a:rPr lang="en-US" dirty="0">
                <a:solidFill>
                  <a:schemeClr val="bg1"/>
                </a:solidFill>
              </a:rPr>
              <a:t>import </a:t>
            </a:r>
            <a:r>
              <a:rPr lang="en-US" dirty="0" err="1">
                <a:solidFill>
                  <a:schemeClr val="bg1"/>
                </a:solidFill>
              </a:rPr>
              <a:t>sqlparse</a:t>
            </a:r>
            <a:endParaRPr lang="en-US" dirty="0">
              <a:solidFill>
                <a:schemeClr val="bg1"/>
              </a:solidFill>
            </a:endParaRPr>
          </a:p>
          <a:p>
            <a:endParaRPr lang="en-US" dirty="0">
              <a:solidFill>
                <a:schemeClr val="bg1"/>
              </a:solidFill>
            </a:endParaRPr>
          </a:p>
          <a:p>
            <a:r>
              <a:rPr lang="en-US" dirty="0">
                <a:solidFill>
                  <a:schemeClr val="bg1"/>
                </a:solidFill>
              </a:rPr>
              <a:t>def </a:t>
            </a:r>
            <a:r>
              <a:rPr lang="en-US" dirty="0" err="1">
                <a:solidFill>
                  <a:schemeClr val="bg1"/>
                </a:solidFill>
              </a:rPr>
              <a:t>extract_tables_from_sql</a:t>
            </a:r>
            <a:r>
              <a:rPr lang="en-US" dirty="0">
                <a:solidFill>
                  <a:schemeClr val="bg1"/>
                </a:solidFill>
              </a:rPr>
              <a:t>(</a:t>
            </a:r>
            <a:r>
              <a:rPr lang="en-US" dirty="0" err="1">
                <a:solidFill>
                  <a:schemeClr val="bg1"/>
                </a:solidFill>
              </a:rPr>
              <a:t>sql</a:t>
            </a:r>
            <a:r>
              <a:rPr lang="en-US" dirty="0">
                <a:solidFill>
                  <a:schemeClr val="bg1"/>
                </a:solidFill>
              </a:rPr>
              <a:t>):</a:t>
            </a:r>
          </a:p>
          <a:p>
            <a:r>
              <a:rPr lang="en-US" dirty="0">
                <a:solidFill>
                  <a:schemeClr val="bg1"/>
                </a:solidFill>
              </a:rPr>
              <a:t>    parsed = </a:t>
            </a:r>
            <a:r>
              <a:rPr lang="en-US" dirty="0" err="1">
                <a:solidFill>
                  <a:schemeClr val="bg1"/>
                </a:solidFill>
              </a:rPr>
              <a:t>sqlparse.parse</a:t>
            </a:r>
            <a:r>
              <a:rPr lang="en-US" dirty="0">
                <a:solidFill>
                  <a:schemeClr val="bg1"/>
                </a:solidFill>
              </a:rPr>
              <a:t>(</a:t>
            </a:r>
            <a:r>
              <a:rPr lang="en-US" dirty="0" err="1">
                <a:solidFill>
                  <a:schemeClr val="bg1"/>
                </a:solidFill>
              </a:rPr>
              <a:t>sql</a:t>
            </a:r>
            <a:r>
              <a:rPr lang="en-US" dirty="0">
                <a:solidFill>
                  <a:schemeClr val="bg1"/>
                </a:solidFill>
              </a:rPr>
              <a:t>)[0]</a:t>
            </a:r>
          </a:p>
          <a:p>
            <a:r>
              <a:rPr lang="en-US" dirty="0">
                <a:solidFill>
                  <a:schemeClr val="bg1"/>
                </a:solidFill>
              </a:rPr>
              <a:t>    tokens = </a:t>
            </a:r>
            <a:r>
              <a:rPr lang="en-US" dirty="0" err="1">
                <a:solidFill>
                  <a:schemeClr val="bg1"/>
                </a:solidFill>
              </a:rPr>
              <a:t>parsed.tokens</a:t>
            </a:r>
            <a:endParaRPr lang="en-US" dirty="0">
              <a:solidFill>
                <a:schemeClr val="bg1"/>
              </a:solidFill>
            </a:endParaRPr>
          </a:p>
          <a:p>
            <a:endParaRPr lang="en-US" dirty="0">
              <a:solidFill>
                <a:schemeClr val="bg1"/>
              </a:solidFill>
            </a:endParaRPr>
          </a:p>
          <a:p>
            <a:r>
              <a:rPr lang="en-US" dirty="0">
                <a:solidFill>
                  <a:schemeClr val="bg1"/>
                </a:solidFill>
              </a:rPr>
              <a:t>    </a:t>
            </a:r>
            <a:r>
              <a:rPr lang="en-US" dirty="0" err="1">
                <a:solidFill>
                  <a:schemeClr val="bg1"/>
                </a:solidFill>
              </a:rPr>
              <a:t>source_tables</a:t>
            </a:r>
            <a:r>
              <a:rPr lang="en-US" dirty="0">
                <a:solidFill>
                  <a:schemeClr val="bg1"/>
                </a:solidFill>
              </a:rPr>
              <a:t> = set()</a:t>
            </a:r>
          </a:p>
          <a:p>
            <a:r>
              <a:rPr lang="en-US" dirty="0">
                <a:solidFill>
                  <a:schemeClr val="bg1"/>
                </a:solidFill>
              </a:rPr>
              <a:t>    </a:t>
            </a:r>
            <a:r>
              <a:rPr lang="en-US" dirty="0" err="1">
                <a:solidFill>
                  <a:schemeClr val="bg1"/>
                </a:solidFill>
              </a:rPr>
              <a:t>target_table</a:t>
            </a:r>
            <a:r>
              <a:rPr lang="en-US" dirty="0">
                <a:solidFill>
                  <a:schemeClr val="bg1"/>
                </a:solidFill>
              </a:rPr>
              <a:t> = None</a:t>
            </a:r>
          </a:p>
          <a:p>
            <a:endParaRPr lang="en-US" dirty="0">
              <a:solidFill>
                <a:schemeClr val="bg1"/>
              </a:solidFill>
            </a:endParaRPr>
          </a:p>
          <a:p>
            <a:endParaRPr lang="en-US" dirty="0">
              <a:solidFill>
                <a:schemeClr val="bg1"/>
              </a:solidFill>
            </a:endParaRPr>
          </a:p>
        </p:txBody>
      </p:sp>
      <p:sp>
        <p:nvSpPr>
          <p:cNvPr id="6" name="TextBox 5">
            <a:extLst>
              <a:ext uri="{FF2B5EF4-FFF2-40B4-BE49-F238E27FC236}">
                <a16:creationId xmlns:a16="http://schemas.microsoft.com/office/drawing/2014/main" id="{B6C809D4-EDAE-9D90-C10A-1F407442D988}"/>
              </a:ext>
            </a:extLst>
          </p:cNvPr>
          <p:cNvSpPr txBox="1"/>
          <p:nvPr/>
        </p:nvSpPr>
        <p:spPr>
          <a:xfrm>
            <a:off x="6096000" y="1690688"/>
            <a:ext cx="6096000" cy="4247317"/>
          </a:xfrm>
          <a:prstGeom prst="rect">
            <a:avLst/>
          </a:prstGeom>
          <a:noFill/>
        </p:spPr>
        <p:txBody>
          <a:bodyPr wrap="square">
            <a:spAutoFit/>
          </a:bodyPr>
          <a:lstStyle/>
          <a:p>
            <a:r>
              <a:rPr lang="en-US" dirty="0">
                <a:solidFill>
                  <a:schemeClr val="bg1"/>
                </a:solidFill>
              </a:rPr>
              <a:t>    for token in tokens:</a:t>
            </a:r>
          </a:p>
          <a:p>
            <a:r>
              <a:rPr lang="en-US" dirty="0">
                <a:solidFill>
                  <a:schemeClr val="bg1"/>
                </a:solidFill>
              </a:rPr>
              <a:t>        if </a:t>
            </a:r>
            <a:r>
              <a:rPr lang="en-US" dirty="0" err="1">
                <a:solidFill>
                  <a:schemeClr val="bg1"/>
                </a:solidFill>
              </a:rPr>
              <a:t>token.ttype</a:t>
            </a:r>
            <a:r>
              <a:rPr lang="en-US" dirty="0">
                <a:solidFill>
                  <a:schemeClr val="bg1"/>
                </a:solidFill>
              </a:rPr>
              <a:t> is None and </a:t>
            </a:r>
            <a:r>
              <a:rPr lang="en-US" dirty="0" err="1">
                <a:solidFill>
                  <a:schemeClr val="bg1"/>
                </a:solidFill>
              </a:rPr>
              <a:t>token.value.upper</a:t>
            </a:r>
            <a:r>
              <a:rPr lang="en-US" dirty="0">
                <a:solidFill>
                  <a:schemeClr val="bg1"/>
                </a:solidFill>
              </a:rPr>
              <a:t>().</a:t>
            </a:r>
            <a:r>
              <a:rPr lang="en-US" dirty="0" err="1">
                <a:solidFill>
                  <a:schemeClr val="bg1"/>
                </a:solidFill>
              </a:rPr>
              <a:t>startswith</a:t>
            </a:r>
            <a:r>
              <a:rPr lang="en-US" dirty="0">
                <a:solidFill>
                  <a:schemeClr val="bg1"/>
                </a:solidFill>
              </a:rPr>
              <a:t>("FROM"):</a:t>
            </a:r>
          </a:p>
          <a:p>
            <a:r>
              <a:rPr lang="en-US" dirty="0">
                <a:solidFill>
                  <a:schemeClr val="bg1"/>
                </a:solidFill>
              </a:rPr>
              <a:t>            </a:t>
            </a:r>
            <a:r>
              <a:rPr lang="en-US" dirty="0" err="1">
                <a:solidFill>
                  <a:schemeClr val="bg1"/>
                </a:solidFill>
              </a:rPr>
              <a:t>source_tables.add</a:t>
            </a:r>
            <a:r>
              <a:rPr lang="en-US" dirty="0">
                <a:solidFill>
                  <a:schemeClr val="bg1"/>
                </a:solidFill>
              </a:rPr>
              <a:t>(</a:t>
            </a:r>
            <a:r>
              <a:rPr lang="en-US" dirty="0" err="1">
                <a:solidFill>
                  <a:schemeClr val="bg1"/>
                </a:solidFill>
              </a:rPr>
              <a:t>token.value.split</a:t>
            </a:r>
            <a:r>
              <a:rPr lang="en-US" dirty="0">
                <a:solidFill>
                  <a:schemeClr val="bg1"/>
                </a:solidFill>
              </a:rPr>
              <a:t>()[1])</a:t>
            </a:r>
          </a:p>
          <a:p>
            <a:r>
              <a:rPr lang="en-US" dirty="0">
                <a:solidFill>
                  <a:schemeClr val="bg1"/>
                </a:solidFill>
              </a:rPr>
              <a:t>        if </a:t>
            </a:r>
            <a:r>
              <a:rPr lang="en-US" dirty="0" err="1">
                <a:solidFill>
                  <a:schemeClr val="bg1"/>
                </a:solidFill>
              </a:rPr>
              <a:t>token.ttype</a:t>
            </a:r>
            <a:r>
              <a:rPr lang="en-US" dirty="0">
                <a:solidFill>
                  <a:schemeClr val="bg1"/>
                </a:solidFill>
              </a:rPr>
              <a:t> is None and </a:t>
            </a:r>
            <a:r>
              <a:rPr lang="en-US" dirty="0" err="1">
                <a:solidFill>
                  <a:schemeClr val="bg1"/>
                </a:solidFill>
              </a:rPr>
              <a:t>token.value.upper</a:t>
            </a:r>
            <a:r>
              <a:rPr lang="en-US" dirty="0">
                <a:solidFill>
                  <a:schemeClr val="bg1"/>
                </a:solidFill>
              </a:rPr>
              <a:t>().</a:t>
            </a:r>
            <a:r>
              <a:rPr lang="en-US" dirty="0" err="1">
                <a:solidFill>
                  <a:schemeClr val="bg1"/>
                </a:solidFill>
              </a:rPr>
              <a:t>startswith</a:t>
            </a:r>
            <a:r>
              <a:rPr lang="en-US" dirty="0">
                <a:solidFill>
                  <a:schemeClr val="bg1"/>
                </a:solidFill>
              </a:rPr>
              <a:t>("JOIN"):</a:t>
            </a:r>
          </a:p>
          <a:p>
            <a:r>
              <a:rPr lang="en-US" dirty="0">
                <a:solidFill>
                  <a:schemeClr val="bg1"/>
                </a:solidFill>
              </a:rPr>
              <a:t>            </a:t>
            </a:r>
            <a:r>
              <a:rPr lang="en-US" dirty="0" err="1">
                <a:solidFill>
                  <a:schemeClr val="bg1"/>
                </a:solidFill>
              </a:rPr>
              <a:t>source_tables.add</a:t>
            </a:r>
            <a:r>
              <a:rPr lang="en-US" dirty="0">
                <a:solidFill>
                  <a:schemeClr val="bg1"/>
                </a:solidFill>
              </a:rPr>
              <a:t>(</a:t>
            </a:r>
            <a:r>
              <a:rPr lang="en-US" dirty="0" err="1">
                <a:solidFill>
                  <a:schemeClr val="bg1"/>
                </a:solidFill>
              </a:rPr>
              <a:t>token.value.split</a:t>
            </a:r>
            <a:r>
              <a:rPr lang="en-US" dirty="0">
                <a:solidFill>
                  <a:schemeClr val="bg1"/>
                </a:solidFill>
              </a:rPr>
              <a:t>()[1])</a:t>
            </a:r>
          </a:p>
          <a:p>
            <a:r>
              <a:rPr lang="en-US" dirty="0">
                <a:solidFill>
                  <a:schemeClr val="bg1"/>
                </a:solidFill>
              </a:rPr>
              <a:t>        if </a:t>
            </a:r>
            <a:r>
              <a:rPr lang="en-US" dirty="0" err="1">
                <a:solidFill>
                  <a:schemeClr val="bg1"/>
                </a:solidFill>
              </a:rPr>
              <a:t>token.ttype</a:t>
            </a:r>
            <a:r>
              <a:rPr lang="en-US" dirty="0">
                <a:solidFill>
                  <a:schemeClr val="bg1"/>
                </a:solidFill>
              </a:rPr>
              <a:t> is None and </a:t>
            </a:r>
            <a:r>
              <a:rPr lang="en-US" dirty="0" err="1">
                <a:solidFill>
                  <a:schemeClr val="bg1"/>
                </a:solidFill>
              </a:rPr>
              <a:t>token.value.upper</a:t>
            </a:r>
            <a:r>
              <a:rPr lang="en-US" dirty="0">
                <a:solidFill>
                  <a:schemeClr val="bg1"/>
                </a:solidFill>
              </a:rPr>
              <a:t>().</a:t>
            </a:r>
            <a:r>
              <a:rPr lang="en-US" dirty="0" err="1">
                <a:solidFill>
                  <a:schemeClr val="bg1"/>
                </a:solidFill>
              </a:rPr>
              <a:t>startswith</a:t>
            </a:r>
            <a:r>
              <a:rPr lang="en-US" dirty="0">
                <a:solidFill>
                  <a:schemeClr val="bg1"/>
                </a:solidFill>
              </a:rPr>
              <a:t>("INTO"):</a:t>
            </a:r>
          </a:p>
          <a:p>
            <a:r>
              <a:rPr lang="en-US" dirty="0">
                <a:solidFill>
                  <a:schemeClr val="bg1"/>
                </a:solidFill>
              </a:rPr>
              <a:t>            </a:t>
            </a:r>
            <a:r>
              <a:rPr lang="en-US" dirty="0" err="1">
                <a:solidFill>
                  <a:schemeClr val="bg1"/>
                </a:solidFill>
              </a:rPr>
              <a:t>target_table</a:t>
            </a:r>
            <a:r>
              <a:rPr lang="en-US" dirty="0">
                <a:solidFill>
                  <a:schemeClr val="bg1"/>
                </a:solidFill>
              </a:rPr>
              <a:t> = </a:t>
            </a:r>
            <a:r>
              <a:rPr lang="en-US" dirty="0" err="1">
                <a:solidFill>
                  <a:schemeClr val="bg1"/>
                </a:solidFill>
              </a:rPr>
              <a:t>token.value.split</a:t>
            </a:r>
            <a:r>
              <a:rPr lang="en-US" dirty="0">
                <a:solidFill>
                  <a:schemeClr val="bg1"/>
                </a:solidFill>
              </a:rPr>
              <a:t>()[1]</a:t>
            </a:r>
          </a:p>
          <a:p>
            <a:endParaRPr lang="en-US" dirty="0">
              <a:solidFill>
                <a:schemeClr val="bg1"/>
              </a:solidFill>
            </a:endParaRPr>
          </a:p>
          <a:p>
            <a:r>
              <a:rPr lang="en-US" dirty="0">
                <a:solidFill>
                  <a:schemeClr val="bg1"/>
                </a:solidFill>
              </a:rPr>
              <a:t>    return {</a:t>
            </a:r>
          </a:p>
          <a:p>
            <a:r>
              <a:rPr lang="en-US" dirty="0">
                <a:solidFill>
                  <a:schemeClr val="bg1"/>
                </a:solidFill>
              </a:rPr>
              <a:t>        "</a:t>
            </a:r>
            <a:r>
              <a:rPr lang="en-US" dirty="0" err="1">
                <a:solidFill>
                  <a:schemeClr val="bg1"/>
                </a:solidFill>
              </a:rPr>
              <a:t>source_tables</a:t>
            </a:r>
            <a:r>
              <a:rPr lang="en-US" dirty="0">
                <a:solidFill>
                  <a:schemeClr val="bg1"/>
                </a:solidFill>
              </a:rPr>
              <a:t>": list(</a:t>
            </a:r>
            <a:r>
              <a:rPr lang="en-US" dirty="0" err="1">
                <a:solidFill>
                  <a:schemeClr val="bg1"/>
                </a:solidFill>
              </a:rPr>
              <a:t>source_tables</a:t>
            </a:r>
            <a:r>
              <a:rPr lang="en-US" dirty="0">
                <a:solidFill>
                  <a:schemeClr val="bg1"/>
                </a:solidFill>
              </a:rPr>
              <a:t>),</a:t>
            </a:r>
          </a:p>
          <a:p>
            <a:r>
              <a:rPr lang="en-US" dirty="0">
                <a:solidFill>
                  <a:schemeClr val="bg1"/>
                </a:solidFill>
              </a:rPr>
              <a:t>        "</a:t>
            </a:r>
            <a:r>
              <a:rPr lang="en-US" dirty="0" err="1">
                <a:solidFill>
                  <a:schemeClr val="bg1"/>
                </a:solidFill>
              </a:rPr>
              <a:t>target_table</a:t>
            </a:r>
            <a:r>
              <a:rPr lang="en-US" dirty="0">
                <a:solidFill>
                  <a:schemeClr val="bg1"/>
                </a:solidFill>
              </a:rPr>
              <a:t>": </a:t>
            </a:r>
            <a:r>
              <a:rPr lang="en-US" dirty="0" err="1">
                <a:solidFill>
                  <a:schemeClr val="bg1"/>
                </a:solidFill>
              </a:rPr>
              <a:t>target_table</a:t>
            </a:r>
            <a:endParaRPr lang="en-US" dirty="0">
              <a:solidFill>
                <a:schemeClr val="bg1"/>
              </a:solidFill>
            </a:endParaRPr>
          </a:p>
          <a:p>
            <a:r>
              <a:rPr lang="en-US" dirty="0">
                <a:solidFill>
                  <a:schemeClr val="bg1"/>
                </a:solidFill>
              </a:rPr>
              <a:t>    }</a:t>
            </a:r>
          </a:p>
        </p:txBody>
      </p:sp>
    </p:spTree>
    <p:extLst>
      <p:ext uri="{BB962C8B-B14F-4D97-AF65-F5344CB8AC3E}">
        <p14:creationId xmlns:p14="http://schemas.microsoft.com/office/powerpoint/2010/main" val="339917212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EC86FD-17A7-B994-0BA0-87693C8B58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6F4AD4-D861-39B3-B687-3D6BAA8CAC08}"/>
              </a:ext>
            </a:extLst>
          </p:cNvPr>
          <p:cNvSpPr>
            <a:spLocks noGrp="1"/>
          </p:cNvSpPr>
          <p:nvPr>
            <p:ph type="title"/>
          </p:nvPr>
        </p:nvSpPr>
        <p:spPr>
          <a:xfrm>
            <a:off x="838199" y="365125"/>
            <a:ext cx="10813473" cy="1325563"/>
          </a:xfrm>
        </p:spPr>
        <p:txBody>
          <a:bodyPr anchor="ctr">
            <a:normAutofit/>
          </a:bodyPr>
          <a:lstStyle/>
          <a:p>
            <a:r>
              <a:rPr lang="en-US" b="1" dirty="0"/>
              <a:t>5. III. Column‑Level Lineage Extraction (SQL)</a:t>
            </a:r>
            <a:endParaRPr lang="en-US" sz="4800" b="1" cap="none" spc="0" dirty="0">
              <a:solidFill>
                <a:schemeClr val="bg1"/>
              </a:solidFill>
            </a:endParaRPr>
          </a:p>
        </p:txBody>
      </p:sp>
      <p:sp>
        <p:nvSpPr>
          <p:cNvPr id="4" name="TextBox 3">
            <a:extLst>
              <a:ext uri="{FF2B5EF4-FFF2-40B4-BE49-F238E27FC236}">
                <a16:creationId xmlns:a16="http://schemas.microsoft.com/office/drawing/2014/main" id="{71B20507-06E2-5B50-23C1-941A306E48E2}"/>
              </a:ext>
            </a:extLst>
          </p:cNvPr>
          <p:cNvSpPr txBox="1"/>
          <p:nvPr/>
        </p:nvSpPr>
        <p:spPr>
          <a:xfrm>
            <a:off x="166255" y="1720255"/>
            <a:ext cx="6096000" cy="3416320"/>
          </a:xfrm>
          <a:prstGeom prst="rect">
            <a:avLst/>
          </a:prstGeom>
          <a:noFill/>
        </p:spPr>
        <p:txBody>
          <a:bodyPr wrap="square">
            <a:spAutoFit/>
          </a:bodyPr>
          <a:lstStyle/>
          <a:p>
            <a:r>
              <a:rPr lang="en-US" dirty="0">
                <a:solidFill>
                  <a:schemeClr val="bg1"/>
                </a:solidFill>
              </a:rPr>
              <a:t>def </a:t>
            </a:r>
            <a:r>
              <a:rPr lang="en-US" dirty="0" err="1">
                <a:solidFill>
                  <a:schemeClr val="bg1"/>
                </a:solidFill>
              </a:rPr>
              <a:t>extract_column_lineage</a:t>
            </a:r>
            <a:r>
              <a:rPr lang="en-US" dirty="0">
                <a:solidFill>
                  <a:schemeClr val="bg1"/>
                </a:solidFill>
              </a:rPr>
              <a:t>(</a:t>
            </a:r>
            <a:r>
              <a:rPr lang="en-US" dirty="0" err="1">
                <a:solidFill>
                  <a:schemeClr val="bg1"/>
                </a:solidFill>
              </a:rPr>
              <a:t>sql</a:t>
            </a:r>
            <a:r>
              <a:rPr lang="en-US" dirty="0">
                <a:solidFill>
                  <a:schemeClr val="bg1"/>
                </a:solidFill>
              </a:rPr>
              <a:t>):</a:t>
            </a:r>
          </a:p>
          <a:p>
            <a:r>
              <a:rPr lang="en-US" dirty="0">
                <a:solidFill>
                  <a:schemeClr val="bg1"/>
                </a:solidFill>
              </a:rPr>
              <a:t>    parsed = </a:t>
            </a:r>
            <a:r>
              <a:rPr lang="en-US" dirty="0" err="1">
                <a:solidFill>
                  <a:schemeClr val="bg1"/>
                </a:solidFill>
              </a:rPr>
              <a:t>sqlparse.parse</a:t>
            </a:r>
            <a:r>
              <a:rPr lang="en-US" dirty="0">
                <a:solidFill>
                  <a:schemeClr val="bg1"/>
                </a:solidFill>
              </a:rPr>
              <a:t>(</a:t>
            </a:r>
            <a:r>
              <a:rPr lang="en-US" dirty="0" err="1">
                <a:solidFill>
                  <a:schemeClr val="bg1"/>
                </a:solidFill>
              </a:rPr>
              <a:t>sql</a:t>
            </a:r>
            <a:r>
              <a:rPr lang="en-US" dirty="0">
                <a:solidFill>
                  <a:schemeClr val="bg1"/>
                </a:solidFill>
              </a:rPr>
              <a:t>)[0]</a:t>
            </a:r>
          </a:p>
          <a:p>
            <a:r>
              <a:rPr lang="en-US" dirty="0">
                <a:solidFill>
                  <a:schemeClr val="bg1"/>
                </a:solidFill>
              </a:rPr>
              <a:t>    </a:t>
            </a:r>
            <a:r>
              <a:rPr lang="en-US" dirty="0" err="1">
                <a:solidFill>
                  <a:schemeClr val="bg1"/>
                </a:solidFill>
              </a:rPr>
              <a:t>select_section</a:t>
            </a:r>
            <a:r>
              <a:rPr lang="en-US" dirty="0">
                <a:solidFill>
                  <a:schemeClr val="bg1"/>
                </a:solidFill>
              </a:rPr>
              <a:t> = None</a:t>
            </a:r>
          </a:p>
          <a:p>
            <a:endParaRPr lang="en-US" dirty="0">
              <a:solidFill>
                <a:schemeClr val="bg1"/>
              </a:solidFill>
            </a:endParaRPr>
          </a:p>
          <a:p>
            <a:r>
              <a:rPr lang="en-US" dirty="0">
                <a:solidFill>
                  <a:schemeClr val="bg1"/>
                </a:solidFill>
              </a:rPr>
              <a:t>    for token in </a:t>
            </a:r>
            <a:r>
              <a:rPr lang="en-US" dirty="0" err="1">
                <a:solidFill>
                  <a:schemeClr val="bg1"/>
                </a:solidFill>
              </a:rPr>
              <a:t>parsed.tokens</a:t>
            </a:r>
            <a:r>
              <a:rPr lang="en-US" dirty="0">
                <a:solidFill>
                  <a:schemeClr val="bg1"/>
                </a:solidFill>
              </a:rPr>
              <a:t>:</a:t>
            </a:r>
          </a:p>
          <a:p>
            <a:r>
              <a:rPr lang="en-US" dirty="0">
                <a:solidFill>
                  <a:schemeClr val="bg1"/>
                </a:solidFill>
              </a:rPr>
              <a:t>        if </a:t>
            </a:r>
            <a:r>
              <a:rPr lang="en-US" dirty="0" err="1">
                <a:solidFill>
                  <a:schemeClr val="bg1"/>
                </a:solidFill>
              </a:rPr>
              <a:t>token.ttype</a:t>
            </a:r>
            <a:r>
              <a:rPr lang="en-US" dirty="0">
                <a:solidFill>
                  <a:schemeClr val="bg1"/>
                </a:solidFill>
              </a:rPr>
              <a:t> is None and </a:t>
            </a:r>
            <a:r>
              <a:rPr lang="en-US" dirty="0" err="1">
                <a:solidFill>
                  <a:schemeClr val="bg1"/>
                </a:solidFill>
              </a:rPr>
              <a:t>token.value.upper</a:t>
            </a:r>
            <a:r>
              <a:rPr lang="en-US" dirty="0">
                <a:solidFill>
                  <a:schemeClr val="bg1"/>
                </a:solidFill>
              </a:rPr>
              <a:t>().</a:t>
            </a:r>
            <a:r>
              <a:rPr lang="en-US" dirty="0" err="1">
                <a:solidFill>
                  <a:schemeClr val="bg1"/>
                </a:solidFill>
              </a:rPr>
              <a:t>startswith</a:t>
            </a:r>
            <a:r>
              <a:rPr lang="en-US" dirty="0">
                <a:solidFill>
                  <a:schemeClr val="bg1"/>
                </a:solidFill>
              </a:rPr>
              <a:t>("SELECT"):</a:t>
            </a:r>
          </a:p>
          <a:p>
            <a:r>
              <a:rPr lang="en-US" dirty="0">
                <a:solidFill>
                  <a:schemeClr val="bg1"/>
                </a:solidFill>
              </a:rPr>
              <a:t>            </a:t>
            </a:r>
            <a:r>
              <a:rPr lang="en-US" dirty="0" err="1">
                <a:solidFill>
                  <a:schemeClr val="bg1"/>
                </a:solidFill>
              </a:rPr>
              <a:t>select_section</a:t>
            </a:r>
            <a:r>
              <a:rPr lang="en-US" dirty="0">
                <a:solidFill>
                  <a:schemeClr val="bg1"/>
                </a:solidFill>
              </a:rPr>
              <a:t> = </a:t>
            </a:r>
            <a:r>
              <a:rPr lang="en-US" dirty="0" err="1">
                <a:solidFill>
                  <a:schemeClr val="bg1"/>
                </a:solidFill>
              </a:rPr>
              <a:t>token.value</a:t>
            </a:r>
            <a:endParaRPr lang="en-US" dirty="0">
              <a:solidFill>
                <a:schemeClr val="bg1"/>
              </a:solidFill>
            </a:endParaRPr>
          </a:p>
          <a:p>
            <a:endParaRPr lang="en-US" dirty="0">
              <a:solidFill>
                <a:schemeClr val="bg1"/>
              </a:solidFill>
            </a:endParaRPr>
          </a:p>
          <a:p>
            <a:r>
              <a:rPr lang="en-US" dirty="0">
                <a:solidFill>
                  <a:schemeClr val="bg1"/>
                </a:solidFill>
              </a:rPr>
              <a:t>    </a:t>
            </a:r>
            <a:r>
              <a:rPr lang="en-US" dirty="0" err="1">
                <a:solidFill>
                  <a:schemeClr val="bg1"/>
                </a:solidFill>
              </a:rPr>
              <a:t>column_mappings</a:t>
            </a:r>
            <a:r>
              <a:rPr lang="en-US" dirty="0">
                <a:solidFill>
                  <a:schemeClr val="bg1"/>
                </a:solidFill>
              </a:rPr>
              <a:t> = {}</a:t>
            </a:r>
          </a:p>
          <a:p>
            <a:r>
              <a:rPr lang="en-US" dirty="0">
                <a:solidFill>
                  <a:schemeClr val="bg1"/>
                </a:solidFill>
              </a:rPr>
              <a:t>    </a:t>
            </a:r>
            <a:r>
              <a:rPr lang="en-US" dirty="0" err="1">
                <a:solidFill>
                  <a:schemeClr val="bg1"/>
                </a:solidFill>
              </a:rPr>
              <a:t>select_items</a:t>
            </a:r>
            <a:r>
              <a:rPr lang="en-US" dirty="0">
                <a:solidFill>
                  <a:schemeClr val="bg1"/>
                </a:solidFill>
              </a:rPr>
              <a:t> = </a:t>
            </a:r>
            <a:r>
              <a:rPr lang="en-US" dirty="0" err="1">
                <a:solidFill>
                  <a:schemeClr val="bg1"/>
                </a:solidFill>
              </a:rPr>
              <a:t>select_section.replace</a:t>
            </a:r>
            <a:r>
              <a:rPr lang="en-US" dirty="0">
                <a:solidFill>
                  <a:schemeClr val="bg1"/>
                </a:solidFill>
              </a:rPr>
              <a:t>("SELECT", "").split(",")</a:t>
            </a:r>
          </a:p>
        </p:txBody>
      </p:sp>
      <p:sp>
        <p:nvSpPr>
          <p:cNvPr id="7" name="TextBox 6">
            <a:extLst>
              <a:ext uri="{FF2B5EF4-FFF2-40B4-BE49-F238E27FC236}">
                <a16:creationId xmlns:a16="http://schemas.microsoft.com/office/drawing/2014/main" id="{81B9376D-EDAD-4459-F3A2-984D400D7B7D}"/>
              </a:ext>
            </a:extLst>
          </p:cNvPr>
          <p:cNvSpPr txBox="1"/>
          <p:nvPr/>
        </p:nvSpPr>
        <p:spPr>
          <a:xfrm>
            <a:off x="6594765" y="1690688"/>
            <a:ext cx="6096000" cy="2862322"/>
          </a:xfrm>
          <a:prstGeom prst="rect">
            <a:avLst/>
          </a:prstGeom>
          <a:noFill/>
        </p:spPr>
        <p:txBody>
          <a:bodyPr wrap="square">
            <a:spAutoFit/>
          </a:bodyPr>
          <a:lstStyle/>
          <a:p>
            <a:r>
              <a:rPr lang="en-US" dirty="0">
                <a:solidFill>
                  <a:schemeClr val="bg1"/>
                </a:solidFill>
              </a:rPr>
              <a:t>    for item in </a:t>
            </a:r>
            <a:r>
              <a:rPr lang="en-US" dirty="0" err="1">
                <a:solidFill>
                  <a:schemeClr val="bg1"/>
                </a:solidFill>
              </a:rPr>
              <a:t>select_items</a:t>
            </a:r>
            <a:r>
              <a:rPr lang="en-US" dirty="0">
                <a:solidFill>
                  <a:schemeClr val="bg1"/>
                </a:solidFill>
              </a:rPr>
              <a:t>:</a:t>
            </a:r>
          </a:p>
          <a:p>
            <a:r>
              <a:rPr lang="en-US" dirty="0">
                <a:solidFill>
                  <a:schemeClr val="bg1"/>
                </a:solidFill>
              </a:rPr>
              <a:t>        item = </a:t>
            </a:r>
            <a:r>
              <a:rPr lang="en-US" dirty="0" err="1">
                <a:solidFill>
                  <a:schemeClr val="bg1"/>
                </a:solidFill>
              </a:rPr>
              <a:t>item.strip</a:t>
            </a:r>
            <a:r>
              <a:rPr lang="en-US" dirty="0">
                <a:solidFill>
                  <a:schemeClr val="bg1"/>
                </a:solidFill>
              </a:rPr>
              <a:t>()</a:t>
            </a:r>
          </a:p>
          <a:p>
            <a:r>
              <a:rPr lang="en-US" dirty="0">
                <a:solidFill>
                  <a:schemeClr val="bg1"/>
                </a:solidFill>
              </a:rPr>
              <a:t>        if " AS " in </a:t>
            </a:r>
            <a:r>
              <a:rPr lang="en-US" dirty="0" err="1">
                <a:solidFill>
                  <a:schemeClr val="bg1"/>
                </a:solidFill>
              </a:rPr>
              <a:t>item.upper</a:t>
            </a:r>
            <a:r>
              <a:rPr lang="en-US" dirty="0">
                <a:solidFill>
                  <a:schemeClr val="bg1"/>
                </a:solidFill>
              </a:rPr>
              <a:t>():</a:t>
            </a:r>
          </a:p>
          <a:p>
            <a:r>
              <a:rPr lang="en-US" dirty="0">
                <a:solidFill>
                  <a:schemeClr val="bg1"/>
                </a:solidFill>
              </a:rPr>
              <a:t>            source, target = </a:t>
            </a:r>
            <a:r>
              <a:rPr lang="en-US" dirty="0" err="1">
                <a:solidFill>
                  <a:schemeClr val="bg1"/>
                </a:solidFill>
              </a:rPr>
              <a:t>item.split</a:t>
            </a:r>
            <a:r>
              <a:rPr lang="en-US" dirty="0">
                <a:solidFill>
                  <a:schemeClr val="bg1"/>
                </a:solidFill>
              </a:rPr>
              <a:t>(" AS ")</a:t>
            </a:r>
          </a:p>
          <a:p>
            <a:r>
              <a:rPr lang="en-US" dirty="0">
                <a:solidFill>
                  <a:schemeClr val="bg1"/>
                </a:solidFill>
              </a:rPr>
              <a:t>            </a:t>
            </a:r>
            <a:r>
              <a:rPr lang="en-US" dirty="0" err="1">
                <a:solidFill>
                  <a:schemeClr val="bg1"/>
                </a:solidFill>
              </a:rPr>
              <a:t>column_mappings</a:t>
            </a:r>
            <a:r>
              <a:rPr lang="en-US" dirty="0">
                <a:solidFill>
                  <a:schemeClr val="bg1"/>
                </a:solidFill>
              </a:rPr>
              <a:t>[</a:t>
            </a:r>
            <a:r>
              <a:rPr lang="en-US" dirty="0" err="1">
                <a:solidFill>
                  <a:schemeClr val="bg1"/>
                </a:solidFill>
              </a:rPr>
              <a:t>target.strip</a:t>
            </a:r>
            <a:r>
              <a:rPr lang="en-US" dirty="0">
                <a:solidFill>
                  <a:schemeClr val="bg1"/>
                </a:solidFill>
              </a:rPr>
              <a:t>()] = </a:t>
            </a:r>
            <a:r>
              <a:rPr lang="en-US" dirty="0" err="1">
                <a:solidFill>
                  <a:schemeClr val="bg1"/>
                </a:solidFill>
              </a:rPr>
              <a:t>source.strip</a:t>
            </a:r>
            <a:r>
              <a:rPr lang="en-US" dirty="0">
                <a:solidFill>
                  <a:schemeClr val="bg1"/>
                </a:solidFill>
              </a:rPr>
              <a:t>()</a:t>
            </a:r>
          </a:p>
          <a:p>
            <a:r>
              <a:rPr lang="en-US" dirty="0">
                <a:solidFill>
                  <a:schemeClr val="bg1"/>
                </a:solidFill>
              </a:rPr>
              <a:t>        else:</a:t>
            </a:r>
          </a:p>
          <a:p>
            <a:r>
              <a:rPr lang="en-US" dirty="0">
                <a:solidFill>
                  <a:schemeClr val="bg1"/>
                </a:solidFill>
              </a:rPr>
              <a:t>            col = </a:t>
            </a:r>
            <a:r>
              <a:rPr lang="en-US" dirty="0" err="1">
                <a:solidFill>
                  <a:schemeClr val="bg1"/>
                </a:solidFill>
              </a:rPr>
              <a:t>item.split</a:t>
            </a:r>
            <a:r>
              <a:rPr lang="en-US" dirty="0">
                <a:solidFill>
                  <a:schemeClr val="bg1"/>
                </a:solidFill>
              </a:rPr>
              <a:t>(".")[-1]</a:t>
            </a:r>
          </a:p>
          <a:p>
            <a:r>
              <a:rPr lang="en-US" dirty="0">
                <a:solidFill>
                  <a:schemeClr val="bg1"/>
                </a:solidFill>
              </a:rPr>
              <a:t>            </a:t>
            </a:r>
            <a:r>
              <a:rPr lang="en-US" dirty="0" err="1">
                <a:solidFill>
                  <a:schemeClr val="bg1"/>
                </a:solidFill>
              </a:rPr>
              <a:t>column_mappings</a:t>
            </a:r>
            <a:r>
              <a:rPr lang="en-US" dirty="0">
                <a:solidFill>
                  <a:schemeClr val="bg1"/>
                </a:solidFill>
              </a:rPr>
              <a:t>[col] = </a:t>
            </a:r>
            <a:r>
              <a:rPr lang="en-US" dirty="0" err="1">
                <a:solidFill>
                  <a:schemeClr val="bg1"/>
                </a:solidFill>
              </a:rPr>
              <a:t>item.strip</a:t>
            </a:r>
            <a:r>
              <a:rPr lang="en-US" dirty="0">
                <a:solidFill>
                  <a:schemeClr val="bg1"/>
                </a:solidFill>
              </a:rPr>
              <a:t>()</a:t>
            </a:r>
          </a:p>
          <a:p>
            <a:endParaRPr lang="en-US" dirty="0">
              <a:solidFill>
                <a:schemeClr val="bg1"/>
              </a:solidFill>
            </a:endParaRPr>
          </a:p>
          <a:p>
            <a:r>
              <a:rPr lang="en-US" dirty="0">
                <a:solidFill>
                  <a:schemeClr val="bg1"/>
                </a:solidFill>
              </a:rPr>
              <a:t>    return </a:t>
            </a:r>
            <a:r>
              <a:rPr lang="en-US" dirty="0" err="1">
                <a:solidFill>
                  <a:schemeClr val="bg1"/>
                </a:solidFill>
              </a:rPr>
              <a:t>column_mappings</a:t>
            </a:r>
            <a:endParaRPr lang="en-US" dirty="0">
              <a:solidFill>
                <a:schemeClr val="bg1"/>
              </a:solidFill>
            </a:endParaRPr>
          </a:p>
        </p:txBody>
      </p:sp>
    </p:spTree>
    <p:extLst>
      <p:ext uri="{BB962C8B-B14F-4D97-AF65-F5344CB8AC3E}">
        <p14:creationId xmlns:p14="http://schemas.microsoft.com/office/powerpoint/2010/main" val="56179116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211A3-7605-7FFF-6684-0645616CC4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6F4AC9-4973-2B5A-5E6C-31E2591EBE30}"/>
              </a:ext>
            </a:extLst>
          </p:cNvPr>
          <p:cNvSpPr>
            <a:spLocks noGrp="1"/>
          </p:cNvSpPr>
          <p:nvPr>
            <p:ph type="title"/>
          </p:nvPr>
        </p:nvSpPr>
        <p:spPr>
          <a:xfrm>
            <a:off x="838200" y="365125"/>
            <a:ext cx="10799618" cy="1325563"/>
          </a:xfrm>
        </p:spPr>
        <p:txBody>
          <a:bodyPr anchor="ctr">
            <a:normAutofit/>
          </a:bodyPr>
          <a:lstStyle/>
          <a:p>
            <a:r>
              <a:rPr lang="en-US" b="1" dirty="0"/>
              <a:t>5. III. </a:t>
            </a:r>
            <a:r>
              <a:rPr lang="en-US" b="1" dirty="0" err="1"/>
              <a:t>PySpark</a:t>
            </a:r>
            <a:r>
              <a:rPr lang="en-US" b="1" dirty="0"/>
              <a:t> Lineage Extractor (Simplified)</a:t>
            </a:r>
            <a:endParaRPr lang="en-US" sz="4800" b="1" cap="none" spc="0" dirty="0">
              <a:solidFill>
                <a:schemeClr val="bg1"/>
              </a:solidFill>
            </a:endParaRPr>
          </a:p>
        </p:txBody>
      </p:sp>
      <p:sp>
        <p:nvSpPr>
          <p:cNvPr id="5" name="TextBox 4">
            <a:extLst>
              <a:ext uri="{FF2B5EF4-FFF2-40B4-BE49-F238E27FC236}">
                <a16:creationId xmlns:a16="http://schemas.microsoft.com/office/drawing/2014/main" id="{73F8B3A5-F286-2B1B-D8CF-34D95FE169FE}"/>
              </a:ext>
            </a:extLst>
          </p:cNvPr>
          <p:cNvSpPr txBox="1"/>
          <p:nvPr/>
        </p:nvSpPr>
        <p:spPr>
          <a:xfrm>
            <a:off x="3048000" y="1690688"/>
            <a:ext cx="6096000" cy="4524315"/>
          </a:xfrm>
          <a:prstGeom prst="rect">
            <a:avLst/>
          </a:prstGeom>
          <a:noFill/>
        </p:spPr>
        <p:txBody>
          <a:bodyPr wrap="square">
            <a:spAutoFit/>
          </a:bodyPr>
          <a:lstStyle/>
          <a:p>
            <a:r>
              <a:rPr lang="en-US" dirty="0">
                <a:solidFill>
                  <a:schemeClr val="bg1"/>
                </a:solidFill>
              </a:rPr>
              <a:t>def </a:t>
            </a:r>
            <a:r>
              <a:rPr lang="en-US" dirty="0" err="1">
                <a:solidFill>
                  <a:schemeClr val="bg1"/>
                </a:solidFill>
              </a:rPr>
              <a:t>extract_pyspark_lineage</a:t>
            </a:r>
            <a:r>
              <a:rPr lang="en-US" dirty="0">
                <a:solidFill>
                  <a:schemeClr val="bg1"/>
                </a:solidFill>
              </a:rPr>
              <a:t>(</a:t>
            </a:r>
            <a:r>
              <a:rPr lang="en-US" dirty="0" err="1">
                <a:solidFill>
                  <a:schemeClr val="bg1"/>
                </a:solidFill>
              </a:rPr>
              <a:t>df</a:t>
            </a:r>
            <a:r>
              <a:rPr lang="en-US" dirty="0">
                <a:solidFill>
                  <a:schemeClr val="bg1"/>
                </a:solidFill>
              </a:rPr>
              <a:t>):</a:t>
            </a:r>
          </a:p>
          <a:p>
            <a:r>
              <a:rPr lang="en-US" dirty="0">
                <a:solidFill>
                  <a:schemeClr val="bg1"/>
                </a:solidFill>
              </a:rPr>
              <a:t>    plan = </a:t>
            </a:r>
            <a:r>
              <a:rPr lang="en-US" dirty="0" err="1">
                <a:solidFill>
                  <a:schemeClr val="bg1"/>
                </a:solidFill>
              </a:rPr>
              <a:t>df</a:t>
            </a:r>
            <a:r>
              <a:rPr lang="en-US" dirty="0">
                <a:solidFill>
                  <a:schemeClr val="bg1"/>
                </a:solidFill>
              </a:rPr>
              <a:t>._</a:t>
            </a:r>
            <a:r>
              <a:rPr lang="en-US" dirty="0" err="1">
                <a:solidFill>
                  <a:schemeClr val="bg1"/>
                </a:solidFill>
              </a:rPr>
              <a:t>jdf.queryExecution</a:t>
            </a:r>
            <a:r>
              <a:rPr lang="en-US" dirty="0">
                <a:solidFill>
                  <a:schemeClr val="bg1"/>
                </a:solidFill>
              </a:rPr>
              <a:t>().logical()</a:t>
            </a:r>
          </a:p>
          <a:p>
            <a:endParaRPr lang="en-US" dirty="0">
              <a:solidFill>
                <a:schemeClr val="bg1"/>
              </a:solidFill>
            </a:endParaRPr>
          </a:p>
          <a:p>
            <a:r>
              <a:rPr lang="en-US" dirty="0">
                <a:solidFill>
                  <a:schemeClr val="bg1"/>
                </a:solidFill>
              </a:rPr>
              <a:t>    lineage = {</a:t>
            </a:r>
          </a:p>
          <a:p>
            <a:r>
              <a:rPr lang="en-US" dirty="0">
                <a:solidFill>
                  <a:schemeClr val="bg1"/>
                </a:solidFill>
              </a:rPr>
              <a:t>        "</a:t>
            </a:r>
            <a:r>
              <a:rPr lang="en-US" dirty="0" err="1">
                <a:solidFill>
                  <a:schemeClr val="bg1"/>
                </a:solidFill>
              </a:rPr>
              <a:t>source_tables</a:t>
            </a:r>
            <a:r>
              <a:rPr lang="en-US" dirty="0">
                <a:solidFill>
                  <a:schemeClr val="bg1"/>
                </a:solidFill>
              </a:rPr>
              <a:t>": [],</a:t>
            </a:r>
          </a:p>
          <a:p>
            <a:r>
              <a:rPr lang="en-US" dirty="0">
                <a:solidFill>
                  <a:schemeClr val="bg1"/>
                </a:solidFill>
              </a:rPr>
              <a:t>        "columns": {}</a:t>
            </a:r>
          </a:p>
          <a:p>
            <a:r>
              <a:rPr lang="en-US" dirty="0">
                <a:solidFill>
                  <a:schemeClr val="bg1"/>
                </a:solidFill>
              </a:rPr>
              <a:t>    }</a:t>
            </a:r>
          </a:p>
          <a:p>
            <a:endParaRPr lang="en-US" dirty="0">
              <a:solidFill>
                <a:schemeClr val="bg1"/>
              </a:solidFill>
            </a:endParaRPr>
          </a:p>
          <a:p>
            <a:r>
              <a:rPr lang="en-US" dirty="0">
                <a:solidFill>
                  <a:schemeClr val="bg1"/>
                </a:solidFill>
              </a:rPr>
              <a:t>    def walk(node):</a:t>
            </a:r>
          </a:p>
          <a:p>
            <a:r>
              <a:rPr lang="en-US" dirty="0">
                <a:solidFill>
                  <a:schemeClr val="bg1"/>
                </a:solidFill>
              </a:rPr>
              <a:t>        if "Relation" in str(node):</a:t>
            </a:r>
          </a:p>
          <a:p>
            <a:r>
              <a:rPr lang="en-US" dirty="0">
                <a:solidFill>
                  <a:schemeClr val="bg1"/>
                </a:solidFill>
              </a:rPr>
              <a:t>            lineage["</a:t>
            </a:r>
            <a:r>
              <a:rPr lang="en-US" dirty="0" err="1">
                <a:solidFill>
                  <a:schemeClr val="bg1"/>
                </a:solidFill>
              </a:rPr>
              <a:t>source_tables</a:t>
            </a:r>
            <a:r>
              <a:rPr lang="en-US" dirty="0">
                <a:solidFill>
                  <a:schemeClr val="bg1"/>
                </a:solidFill>
              </a:rPr>
              <a:t>"].append(str(node))</a:t>
            </a:r>
          </a:p>
          <a:p>
            <a:r>
              <a:rPr lang="en-US" dirty="0">
                <a:solidFill>
                  <a:schemeClr val="bg1"/>
                </a:solidFill>
              </a:rPr>
              <a:t>        for child in </a:t>
            </a:r>
            <a:r>
              <a:rPr lang="en-US" dirty="0" err="1">
                <a:solidFill>
                  <a:schemeClr val="bg1"/>
                </a:solidFill>
              </a:rPr>
              <a:t>node.children</a:t>
            </a:r>
            <a:r>
              <a:rPr lang="en-US" dirty="0">
                <a:solidFill>
                  <a:schemeClr val="bg1"/>
                </a:solidFill>
              </a:rPr>
              <a:t>():</a:t>
            </a:r>
          </a:p>
          <a:p>
            <a:r>
              <a:rPr lang="en-US" dirty="0">
                <a:solidFill>
                  <a:schemeClr val="bg1"/>
                </a:solidFill>
              </a:rPr>
              <a:t>            walk(child)</a:t>
            </a:r>
          </a:p>
          <a:p>
            <a:endParaRPr lang="en-US" dirty="0">
              <a:solidFill>
                <a:schemeClr val="bg1"/>
              </a:solidFill>
            </a:endParaRPr>
          </a:p>
          <a:p>
            <a:r>
              <a:rPr lang="en-US" dirty="0">
                <a:solidFill>
                  <a:schemeClr val="bg1"/>
                </a:solidFill>
              </a:rPr>
              <a:t>    walk(plan)</a:t>
            </a:r>
          </a:p>
          <a:p>
            <a:r>
              <a:rPr lang="en-US" dirty="0">
                <a:solidFill>
                  <a:schemeClr val="bg1"/>
                </a:solidFill>
              </a:rPr>
              <a:t>    return lineage</a:t>
            </a:r>
          </a:p>
        </p:txBody>
      </p:sp>
    </p:spTree>
    <p:extLst>
      <p:ext uri="{BB962C8B-B14F-4D97-AF65-F5344CB8AC3E}">
        <p14:creationId xmlns:p14="http://schemas.microsoft.com/office/powerpoint/2010/main" val="270843304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535009-748A-80BA-BB5A-CE2F1F5F0A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1B8523-CF43-C212-E298-FED97883205C}"/>
              </a:ext>
            </a:extLst>
          </p:cNvPr>
          <p:cNvSpPr>
            <a:spLocks noGrp="1"/>
          </p:cNvSpPr>
          <p:nvPr>
            <p:ph type="title"/>
          </p:nvPr>
        </p:nvSpPr>
        <p:spPr>
          <a:xfrm>
            <a:off x="838200" y="365125"/>
            <a:ext cx="10799618" cy="1325563"/>
          </a:xfrm>
        </p:spPr>
        <p:txBody>
          <a:bodyPr anchor="ctr">
            <a:normAutofit/>
          </a:bodyPr>
          <a:lstStyle/>
          <a:p>
            <a:r>
              <a:rPr lang="en-US" b="1" dirty="0"/>
              <a:t>5. III. Unified Lineage Metadata Output</a:t>
            </a:r>
            <a:endParaRPr lang="en-US" sz="4800" b="1" cap="none" spc="0" dirty="0">
              <a:solidFill>
                <a:schemeClr val="bg1"/>
              </a:solidFill>
            </a:endParaRPr>
          </a:p>
        </p:txBody>
      </p:sp>
      <p:sp>
        <p:nvSpPr>
          <p:cNvPr id="4" name="TextBox 3">
            <a:extLst>
              <a:ext uri="{FF2B5EF4-FFF2-40B4-BE49-F238E27FC236}">
                <a16:creationId xmlns:a16="http://schemas.microsoft.com/office/drawing/2014/main" id="{44C5BC6A-2E91-7185-44B4-04210E83181B}"/>
              </a:ext>
            </a:extLst>
          </p:cNvPr>
          <p:cNvSpPr txBox="1"/>
          <p:nvPr/>
        </p:nvSpPr>
        <p:spPr>
          <a:xfrm>
            <a:off x="3048000" y="1272159"/>
            <a:ext cx="6096000" cy="5632311"/>
          </a:xfrm>
          <a:prstGeom prst="rect">
            <a:avLst/>
          </a:prstGeom>
          <a:noFill/>
        </p:spPr>
        <p:txBody>
          <a:bodyPr wrap="square">
            <a:spAutoFit/>
          </a:bodyPr>
          <a:lstStyle/>
          <a:p>
            <a:r>
              <a:rPr lang="en-US" dirty="0">
                <a:solidFill>
                  <a:schemeClr val="bg1"/>
                </a:solidFill>
              </a:rPr>
              <a:t>{</a:t>
            </a:r>
          </a:p>
          <a:p>
            <a:r>
              <a:rPr lang="en-US" dirty="0">
                <a:solidFill>
                  <a:schemeClr val="bg1"/>
                </a:solidFill>
              </a:rPr>
              <a:t>  "</a:t>
            </a:r>
            <a:r>
              <a:rPr lang="en-US" dirty="0" err="1">
                <a:solidFill>
                  <a:schemeClr val="bg1"/>
                </a:solidFill>
              </a:rPr>
              <a:t>lineage_id</a:t>
            </a:r>
            <a:r>
              <a:rPr lang="en-US" dirty="0">
                <a:solidFill>
                  <a:schemeClr val="bg1"/>
                </a:solidFill>
              </a:rPr>
              <a:t>": "LIN_SUPPLIER_VALIDATED",</a:t>
            </a:r>
          </a:p>
          <a:p>
            <a:r>
              <a:rPr lang="en-US" dirty="0">
                <a:solidFill>
                  <a:schemeClr val="bg1"/>
                </a:solidFill>
              </a:rPr>
              <a:t>  "</a:t>
            </a:r>
            <a:r>
              <a:rPr lang="en-US" dirty="0" err="1">
                <a:solidFill>
                  <a:schemeClr val="bg1"/>
                </a:solidFill>
              </a:rPr>
              <a:t>source_tables</a:t>
            </a:r>
            <a:r>
              <a:rPr lang="en-US" dirty="0">
                <a:solidFill>
                  <a:schemeClr val="bg1"/>
                </a:solidFill>
              </a:rPr>
              <a:t>": ["</a:t>
            </a:r>
            <a:r>
              <a:rPr lang="en-US" dirty="0" err="1">
                <a:solidFill>
                  <a:schemeClr val="bg1"/>
                </a:solidFill>
              </a:rPr>
              <a:t>supplier_raw</a:t>
            </a:r>
            <a:r>
              <a:rPr lang="en-US" dirty="0">
                <a:solidFill>
                  <a:schemeClr val="bg1"/>
                </a:solidFill>
              </a:rPr>
              <a:t>", "</a:t>
            </a:r>
            <a:r>
              <a:rPr lang="en-US" dirty="0" err="1">
                <a:solidFill>
                  <a:schemeClr val="bg1"/>
                </a:solidFill>
              </a:rPr>
              <a:t>compliance_check</a:t>
            </a:r>
            <a:r>
              <a:rPr lang="en-US" dirty="0">
                <a:solidFill>
                  <a:schemeClr val="bg1"/>
                </a:solidFill>
              </a:rPr>
              <a:t>"],</a:t>
            </a:r>
          </a:p>
          <a:p>
            <a:r>
              <a:rPr lang="en-US" dirty="0">
                <a:solidFill>
                  <a:schemeClr val="bg1"/>
                </a:solidFill>
              </a:rPr>
              <a:t>  "</a:t>
            </a:r>
            <a:r>
              <a:rPr lang="en-US" dirty="0" err="1">
                <a:solidFill>
                  <a:schemeClr val="bg1"/>
                </a:solidFill>
              </a:rPr>
              <a:t>target_table</a:t>
            </a:r>
            <a:r>
              <a:rPr lang="en-US" dirty="0">
                <a:solidFill>
                  <a:schemeClr val="bg1"/>
                </a:solidFill>
              </a:rPr>
              <a:t>": "</a:t>
            </a:r>
            <a:r>
              <a:rPr lang="en-US" dirty="0" err="1">
                <a:solidFill>
                  <a:schemeClr val="bg1"/>
                </a:solidFill>
              </a:rPr>
              <a:t>supplier_validated</a:t>
            </a:r>
            <a:r>
              <a:rPr lang="en-US" dirty="0">
                <a:solidFill>
                  <a:schemeClr val="bg1"/>
                </a:solidFill>
              </a:rPr>
              <a:t>",</a:t>
            </a:r>
          </a:p>
          <a:p>
            <a:r>
              <a:rPr lang="en-US" dirty="0">
                <a:solidFill>
                  <a:schemeClr val="bg1"/>
                </a:solidFill>
              </a:rPr>
              <a:t>  "</a:t>
            </a:r>
            <a:r>
              <a:rPr lang="en-US" dirty="0" err="1">
                <a:solidFill>
                  <a:schemeClr val="bg1"/>
                </a:solidFill>
              </a:rPr>
              <a:t>column_lineage</a:t>
            </a:r>
            <a:r>
              <a:rPr lang="en-US" dirty="0">
                <a:solidFill>
                  <a:schemeClr val="bg1"/>
                </a:solidFill>
              </a:rPr>
              <a:t>": {</a:t>
            </a:r>
          </a:p>
          <a:p>
            <a:r>
              <a:rPr lang="en-US" dirty="0">
                <a:solidFill>
                  <a:schemeClr val="bg1"/>
                </a:solidFill>
              </a:rPr>
              <a:t>    "</a:t>
            </a:r>
            <a:r>
              <a:rPr lang="en-US" dirty="0" err="1">
                <a:solidFill>
                  <a:schemeClr val="bg1"/>
                </a:solidFill>
              </a:rPr>
              <a:t>supplier_id</a:t>
            </a:r>
            <a:r>
              <a:rPr lang="en-US" dirty="0">
                <a:solidFill>
                  <a:schemeClr val="bg1"/>
                </a:solidFill>
              </a:rPr>
              <a:t>": "</a:t>
            </a:r>
            <a:r>
              <a:rPr lang="en-US" dirty="0" err="1">
                <a:solidFill>
                  <a:schemeClr val="bg1"/>
                </a:solidFill>
              </a:rPr>
              <a:t>supplier_raw.supplier_id</a:t>
            </a:r>
            <a:r>
              <a:rPr lang="en-US" dirty="0">
                <a:solidFill>
                  <a:schemeClr val="bg1"/>
                </a:solidFill>
              </a:rPr>
              <a:t>",</a:t>
            </a:r>
          </a:p>
          <a:p>
            <a:r>
              <a:rPr lang="en-US" dirty="0">
                <a:solidFill>
                  <a:schemeClr val="bg1"/>
                </a:solidFill>
              </a:rPr>
              <a:t>    "country": "</a:t>
            </a:r>
            <a:r>
              <a:rPr lang="en-US" dirty="0" err="1">
                <a:solidFill>
                  <a:schemeClr val="bg1"/>
                </a:solidFill>
              </a:rPr>
              <a:t>supplier_raw.country</a:t>
            </a:r>
            <a:r>
              <a:rPr lang="en-US" dirty="0">
                <a:solidFill>
                  <a:schemeClr val="bg1"/>
                </a:solidFill>
              </a:rPr>
              <a:t>",</a:t>
            </a:r>
          </a:p>
          <a:p>
            <a:r>
              <a:rPr lang="en-US" dirty="0">
                <a:solidFill>
                  <a:schemeClr val="bg1"/>
                </a:solidFill>
              </a:rPr>
              <a:t>    "</a:t>
            </a:r>
            <a:r>
              <a:rPr lang="en-US" dirty="0" err="1">
                <a:solidFill>
                  <a:schemeClr val="bg1"/>
                </a:solidFill>
              </a:rPr>
              <a:t>compliance_status</a:t>
            </a:r>
            <a:r>
              <a:rPr lang="en-US" dirty="0">
                <a:solidFill>
                  <a:schemeClr val="bg1"/>
                </a:solidFill>
              </a:rPr>
              <a:t>": "</a:t>
            </a:r>
            <a:r>
              <a:rPr lang="en-US" dirty="0" err="1">
                <a:solidFill>
                  <a:schemeClr val="bg1"/>
                </a:solidFill>
              </a:rPr>
              <a:t>compliance_check.status</a:t>
            </a:r>
            <a:r>
              <a:rPr lang="en-US" dirty="0">
                <a:solidFill>
                  <a:schemeClr val="bg1"/>
                </a:solidFill>
              </a:rPr>
              <a:t>"</a:t>
            </a:r>
          </a:p>
          <a:p>
            <a:r>
              <a:rPr lang="en-US" dirty="0">
                <a:solidFill>
                  <a:schemeClr val="bg1"/>
                </a:solidFill>
              </a:rPr>
              <a:t>  },</a:t>
            </a:r>
          </a:p>
          <a:p>
            <a:r>
              <a:rPr lang="en-US" dirty="0">
                <a:solidFill>
                  <a:schemeClr val="bg1"/>
                </a:solidFill>
              </a:rPr>
              <a:t>  "transformations": [</a:t>
            </a:r>
          </a:p>
          <a:p>
            <a:r>
              <a:rPr lang="en-US" dirty="0">
                <a:solidFill>
                  <a:schemeClr val="bg1"/>
                </a:solidFill>
              </a:rPr>
              <a:t>    "LEFT JOIN </a:t>
            </a:r>
            <a:r>
              <a:rPr lang="en-US" dirty="0" err="1">
                <a:solidFill>
                  <a:schemeClr val="bg1"/>
                </a:solidFill>
              </a:rPr>
              <a:t>compliance_check</a:t>
            </a:r>
            <a:r>
              <a:rPr lang="en-US" dirty="0">
                <a:solidFill>
                  <a:schemeClr val="bg1"/>
                </a:solidFill>
              </a:rPr>
              <a:t> ON </a:t>
            </a:r>
            <a:r>
              <a:rPr lang="en-US" dirty="0" err="1">
                <a:solidFill>
                  <a:schemeClr val="bg1"/>
                </a:solidFill>
              </a:rPr>
              <a:t>supplier_raw.supplier_id</a:t>
            </a:r>
            <a:r>
              <a:rPr lang="en-US" dirty="0">
                <a:solidFill>
                  <a:schemeClr val="bg1"/>
                </a:solidFill>
              </a:rPr>
              <a:t> = </a:t>
            </a:r>
            <a:r>
              <a:rPr lang="en-US" dirty="0" err="1">
                <a:solidFill>
                  <a:schemeClr val="bg1"/>
                </a:solidFill>
              </a:rPr>
              <a:t>compliance_check.supplier_id</a:t>
            </a:r>
            <a:r>
              <a:rPr lang="en-US" dirty="0">
                <a:solidFill>
                  <a:schemeClr val="bg1"/>
                </a:solidFill>
              </a:rPr>
              <a:t>",</a:t>
            </a:r>
          </a:p>
          <a:p>
            <a:r>
              <a:rPr lang="en-US" dirty="0">
                <a:solidFill>
                  <a:schemeClr val="bg1"/>
                </a:solidFill>
              </a:rPr>
              <a:t>    "Standardize country codes"</a:t>
            </a:r>
          </a:p>
          <a:p>
            <a:r>
              <a:rPr lang="en-US" dirty="0">
                <a:solidFill>
                  <a:schemeClr val="bg1"/>
                </a:solidFill>
              </a:rPr>
              <a:t>  ],</a:t>
            </a:r>
          </a:p>
          <a:p>
            <a:r>
              <a:rPr lang="en-US" dirty="0">
                <a:solidFill>
                  <a:schemeClr val="bg1"/>
                </a:solidFill>
              </a:rPr>
              <a:t>  "pipeline": {</a:t>
            </a:r>
          </a:p>
          <a:p>
            <a:r>
              <a:rPr lang="en-US" dirty="0">
                <a:solidFill>
                  <a:schemeClr val="bg1"/>
                </a:solidFill>
              </a:rPr>
              <a:t>    "name": "</a:t>
            </a:r>
            <a:r>
              <a:rPr lang="en-US" dirty="0" err="1">
                <a:solidFill>
                  <a:schemeClr val="bg1"/>
                </a:solidFill>
              </a:rPr>
              <a:t>supplier_validation_pipeline</a:t>
            </a:r>
            <a:r>
              <a:rPr lang="en-US" dirty="0">
                <a:solidFill>
                  <a:schemeClr val="bg1"/>
                </a:solidFill>
              </a:rPr>
              <a:t>",</a:t>
            </a:r>
          </a:p>
          <a:p>
            <a:r>
              <a:rPr lang="en-US" dirty="0">
                <a:solidFill>
                  <a:schemeClr val="bg1"/>
                </a:solidFill>
              </a:rPr>
              <a:t>    "version": "1.0.3",</a:t>
            </a:r>
          </a:p>
          <a:p>
            <a:r>
              <a:rPr lang="en-US" dirty="0">
                <a:solidFill>
                  <a:schemeClr val="bg1"/>
                </a:solidFill>
              </a:rPr>
              <a:t>    "</a:t>
            </a:r>
            <a:r>
              <a:rPr lang="en-US" dirty="0" err="1">
                <a:solidFill>
                  <a:schemeClr val="bg1"/>
                </a:solidFill>
              </a:rPr>
              <a:t>last_run</a:t>
            </a:r>
            <a:r>
              <a:rPr lang="en-US" dirty="0">
                <a:solidFill>
                  <a:schemeClr val="bg1"/>
                </a:solidFill>
              </a:rPr>
              <a:t>": "2026-01-02T14:00:00Z"</a:t>
            </a:r>
          </a:p>
          <a:p>
            <a:r>
              <a:rPr lang="en-US" dirty="0">
                <a:solidFill>
                  <a:schemeClr val="bg1"/>
                </a:solidFill>
              </a:rPr>
              <a:t>  }</a:t>
            </a:r>
          </a:p>
          <a:p>
            <a:r>
              <a:rPr lang="en-US" dirty="0">
                <a:solidFill>
                  <a:schemeClr val="bg1"/>
                </a:solidFill>
              </a:rPr>
              <a:t>}</a:t>
            </a:r>
          </a:p>
        </p:txBody>
      </p:sp>
    </p:spTree>
    <p:extLst>
      <p:ext uri="{BB962C8B-B14F-4D97-AF65-F5344CB8AC3E}">
        <p14:creationId xmlns:p14="http://schemas.microsoft.com/office/powerpoint/2010/main" val="59682210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666BA-B574-58F4-26D6-03488BC4232A}"/>
              </a:ext>
            </a:extLst>
          </p:cNvPr>
          <p:cNvSpPr>
            <a:spLocks noGrp="1"/>
          </p:cNvSpPr>
          <p:nvPr>
            <p:ph type="title"/>
          </p:nvPr>
        </p:nvSpPr>
        <p:spPr>
          <a:xfrm>
            <a:off x="838200" y="365125"/>
            <a:ext cx="10515600" cy="1325563"/>
          </a:xfrm>
        </p:spPr>
        <p:txBody>
          <a:bodyPr anchor="ctr">
            <a:normAutofit/>
          </a:bodyPr>
          <a:lstStyle/>
          <a:p>
            <a:r>
              <a:rPr lang="en-US"/>
              <a:t>Agenda</a:t>
            </a:r>
          </a:p>
        </p:txBody>
      </p:sp>
      <p:graphicFrame>
        <p:nvGraphicFramePr>
          <p:cNvPr id="5" name="Content Placeholder 4">
            <a:extLst>
              <a:ext uri="{FF2B5EF4-FFF2-40B4-BE49-F238E27FC236}">
                <a16:creationId xmlns:a16="http://schemas.microsoft.com/office/drawing/2014/main" id="{299DA9B8-D191-549C-4DC4-8EA0DE7905E6}"/>
              </a:ext>
            </a:extLst>
          </p:cNvPr>
          <p:cNvGraphicFramePr>
            <a:graphicFrameLocks noGrp="1"/>
          </p:cNvGraphicFramePr>
          <p:nvPr>
            <p:ph idx="1"/>
            <p:extLst>
              <p:ext uri="{D42A27DB-BD31-4B8C-83A1-F6EECF244321}">
                <p14:modId xmlns:p14="http://schemas.microsoft.com/office/powerpoint/2010/main" val="3223903674"/>
              </p:ext>
              <p:ext uri="{E7BDC344-281C-4309-B0C6-D0EE65EED2A8}">
                <p202:designPr xmlns:p202="http://schemas.microsoft.com/office/powerpoint/2020/02/main">
                  <p202:designTagLst>
                    <p202:designTag name="ARCH:1:CLS" val="StackedSequentialRowTable"/>
                  </p202:designTagLst>
                </p202:designPr>
              </p:ext>
            </p:extLst>
          </p:nvPr>
        </p:nvGraphicFramePr>
        <p:xfrm>
          <a:off x="838200" y="1690688"/>
          <a:ext cx="9809025" cy="4706300"/>
        </p:xfrm>
        <a:graphic>
          <a:graphicData uri="http://schemas.openxmlformats.org/drawingml/2006/table">
            <a:tbl>
              <a:tblPr bandRow="1">
                <a:noFill/>
                <a:tableStyleId>{5C22544A-7EE6-4342-B048-85BDC9FD1C3A}</a:tableStyleId>
              </a:tblPr>
              <a:tblGrid>
                <a:gridCol w="2217961">
                  <a:extLst>
                    <a:ext uri="{9D8B030D-6E8A-4147-A177-3AD203B41FA5}">
                      <a16:colId xmlns:a16="http://schemas.microsoft.com/office/drawing/2014/main" val="1636907901"/>
                    </a:ext>
                  </a:extLst>
                </a:gridCol>
                <a:gridCol w="7591064">
                  <a:extLst>
                    <a:ext uri="{9D8B030D-6E8A-4147-A177-3AD203B41FA5}">
                      <a16:colId xmlns:a16="http://schemas.microsoft.com/office/drawing/2014/main" val="2719962072"/>
                    </a:ext>
                  </a:extLst>
                </a:gridCol>
              </a:tblGrid>
              <a:tr h="823532">
                <a:tc>
                  <a:txBody>
                    <a:bodyPr/>
                    <a:lstStyle/>
                    <a:p>
                      <a:pPr>
                        <a:buNone/>
                      </a:pPr>
                      <a:r>
                        <a:rPr lang="en-US" sz="4000" b="1" cap="none" spc="0" dirty="0">
                          <a:solidFill>
                            <a:schemeClr val="bg1"/>
                          </a:solidFill>
                        </a:rPr>
                        <a:t>01</a:t>
                      </a:r>
                    </a:p>
                  </a:txBody>
                  <a:tcPr marL="141446" marR="141446" marT="141446" marB="141446" anchor="ctr">
                    <a:lnL w="12700" cmpd="sng">
                      <a:noFill/>
                      <a:prstDash val="solid"/>
                    </a:lnL>
                    <a:lnR w="12700" cmpd="sng">
                      <a:noFill/>
                      <a:prstDash val="solid"/>
                    </a:lnR>
                    <a:lnT w="6350" cap="flat" cmpd="sng" algn="ctr">
                      <a:noFill/>
                      <a:prstDash val="solid"/>
                    </a:lnT>
                    <a:lnB w="6350" cap="flat" cmpd="sng" algn="ctr">
                      <a:solidFill>
                        <a:schemeClr val="tx1"/>
                      </a:solidFill>
                      <a:prstDash val="solid"/>
                    </a:lnB>
                    <a:noFill/>
                  </a:tcPr>
                </a:tc>
                <a:tc>
                  <a:txBody>
                    <a:bodyPr/>
                    <a:lstStyle/>
                    <a:p>
                      <a:pPr algn="l">
                        <a:buNone/>
                      </a:pPr>
                      <a:r>
                        <a:rPr lang="en-US" sz="2400" b="1" kern="1200" dirty="0">
                          <a:solidFill>
                            <a:schemeClr val="bg1"/>
                          </a:solidFill>
                          <a:effectLst/>
                          <a:latin typeface="+mn-lt"/>
                          <a:ea typeface="+mn-ea"/>
                          <a:cs typeface="+mn-cs"/>
                        </a:rPr>
                        <a:t>Why Governance Matters</a:t>
                      </a:r>
                      <a:endParaRPr lang="en-US" sz="2800" b="1" cap="none" spc="0" dirty="0">
                        <a:solidFill>
                          <a:schemeClr val="bg1"/>
                        </a:solidFill>
                      </a:endParaRPr>
                    </a:p>
                  </a:txBody>
                  <a:tcPr marL="141446" marR="141446" marT="141446" marB="141446" anchor="ctr">
                    <a:lnL w="12700" cmpd="sng">
                      <a:noFill/>
                      <a:prstDash val="solid"/>
                    </a:lnL>
                    <a:lnR w="12700" cmpd="sng">
                      <a:noFill/>
                      <a:prstDash val="solid"/>
                    </a:lnR>
                    <a:lnT w="6350" cap="flat" cmpd="sng" algn="ctr">
                      <a:noFill/>
                      <a:prstDash val="solid"/>
                    </a:lnT>
                    <a:lnB w="6350" cap="flat" cmpd="sng" algn="ctr">
                      <a:solidFill>
                        <a:schemeClr val="tx1"/>
                      </a:solidFill>
                      <a:prstDash val="solid"/>
                    </a:lnB>
                    <a:noFill/>
                  </a:tcPr>
                </a:tc>
                <a:extLst>
                  <a:ext uri="{0D108BD9-81ED-4DB2-BD59-A6C34878D82A}">
                    <a16:rowId xmlns:a16="http://schemas.microsoft.com/office/drawing/2014/main" val="1762949877"/>
                  </a:ext>
                </a:extLst>
              </a:tr>
              <a:tr h="823532">
                <a:tc>
                  <a:txBody>
                    <a:bodyPr/>
                    <a:lstStyle/>
                    <a:p>
                      <a:pPr>
                        <a:buNone/>
                      </a:pPr>
                      <a:r>
                        <a:rPr lang="en-US" sz="4000" b="1" cap="none" spc="0" dirty="0">
                          <a:solidFill>
                            <a:schemeClr val="bg1"/>
                          </a:solidFill>
                        </a:rPr>
                        <a:t>02</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tc>
                  <a:txBody>
                    <a:bodyPr/>
                    <a:lstStyle/>
                    <a:p>
                      <a:pPr algn="l">
                        <a:buNone/>
                      </a:pPr>
                      <a:r>
                        <a:rPr lang="en-US" sz="2400" b="1" kern="1200" dirty="0">
                          <a:solidFill>
                            <a:schemeClr val="bg1"/>
                          </a:solidFill>
                          <a:effectLst/>
                          <a:latin typeface="+mn-lt"/>
                          <a:ea typeface="+mn-ea"/>
                          <a:cs typeface="+mn-cs"/>
                        </a:rPr>
                        <a:t>High-Level Data Governance in 3 Areas</a:t>
                      </a:r>
                      <a:endParaRPr lang="en-US" sz="2800" b="1" cap="none" spc="0" dirty="0">
                        <a:solidFill>
                          <a:schemeClr val="bg1"/>
                        </a:solidFill>
                      </a:endParaRP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extLst>
                  <a:ext uri="{0D108BD9-81ED-4DB2-BD59-A6C34878D82A}">
                    <a16:rowId xmlns:a16="http://schemas.microsoft.com/office/drawing/2014/main" val="1848038819"/>
                  </a:ext>
                </a:extLst>
              </a:tr>
              <a:tr h="823532">
                <a:tc>
                  <a:txBody>
                    <a:bodyPr/>
                    <a:lstStyle/>
                    <a:p>
                      <a:pPr>
                        <a:buNone/>
                      </a:pPr>
                      <a:r>
                        <a:rPr lang="en-US" sz="4000" b="1" cap="none" spc="0" dirty="0">
                          <a:solidFill>
                            <a:schemeClr val="bg1"/>
                          </a:solidFill>
                        </a:rPr>
                        <a:t>03</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tc>
                  <a:txBody>
                    <a:bodyPr/>
                    <a:lstStyle/>
                    <a:p>
                      <a:pPr algn="l">
                        <a:buNone/>
                      </a:pPr>
                      <a:r>
                        <a:rPr lang="en-US" sz="2400" b="1" kern="1200" dirty="0">
                          <a:solidFill>
                            <a:schemeClr val="bg1"/>
                          </a:solidFill>
                          <a:effectLst/>
                          <a:latin typeface="+mn-lt"/>
                          <a:ea typeface="+mn-ea"/>
                          <a:cs typeface="+mn-cs"/>
                        </a:rPr>
                        <a:t>Data Domains — How Many and How to Define Them</a:t>
                      </a:r>
                      <a:r>
                        <a:rPr lang="en-US" sz="3200" b="1" dirty="0">
                          <a:solidFill>
                            <a:schemeClr val="bg1"/>
                          </a:solidFill>
                          <a:effectLst/>
                        </a:rPr>
                        <a:t> </a:t>
                      </a:r>
                      <a:endParaRPr lang="en-US" sz="2800" b="1" cap="none" spc="0" dirty="0">
                        <a:solidFill>
                          <a:schemeClr val="bg1"/>
                        </a:solidFill>
                      </a:endParaRP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extLst>
                  <a:ext uri="{0D108BD9-81ED-4DB2-BD59-A6C34878D82A}">
                    <a16:rowId xmlns:a16="http://schemas.microsoft.com/office/drawing/2014/main" val="1306571777"/>
                  </a:ext>
                </a:extLst>
              </a:tr>
              <a:tr h="823532">
                <a:tc>
                  <a:txBody>
                    <a:bodyPr/>
                    <a:lstStyle/>
                    <a:p>
                      <a:pPr>
                        <a:buNone/>
                      </a:pPr>
                      <a:r>
                        <a:rPr lang="en-US" sz="4000" b="1" cap="none" spc="0" dirty="0">
                          <a:solidFill>
                            <a:schemeClr val="bg1"/>
                          </a:solidFill>
                        </a:rPr>
                        <a:t>04</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tc>
                  <a:txBody>
                    <a:bodyPr/>
                    <a:lstStyle/>
                    <a:p>
                      <a:pPr algn="l">
                        <a:buNone/>
                      </a:pPr>
                      <a:r>
                        <a:rPr lang="en-US" sz="2400" b="1" kern="1200" dirty="0">
                          <a:solidFill>
                            <a:schemeClr val="bg1"/>
                          </a:solidFill>
                          <a:effectLst/>
                          <a:latin typeface="+mn-lt"/>
                          <a:ea typeface="+mn-ea"/>
                          <a:cs typeface="+mn-cs"/>
                        </a:rPr>
                        <a:t>Roles &amp; Responsibilities — What Actually Need to Know </a:t>
                      </a:r>
                      <a:endParaRPr lang="en-US" sz="2800" b="1" cap="none" spc="0" dirty="0">
                        <a:solidFill>
                          <a:schemeClr val="bg1"/>
                        </a:solidFill>
                      </a:endParaRP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solidFill>
                        <a:schemeClr val="tx1"/>
                      </a:solidFill>
                      <a:prstDash val="solid"/>
                    </a:lnB>
                    <a:noFill/>
                  </a:tcPr>
                </a:tc>
                <a:extLst>
                  <a:ext uri="{0D108BD9-81ED-4DB2-BD59-A6C34878D82A}">
                    <a16:rowId xmlns:a16="http://schemas.microsoft.com/office/drawing/2014/main" val="1949509806"/>
                  </a:ext>
                </a:extLst>
              </a:tr>
              <a:tr h="823532">
                <a:tc>
                  <a:txBody>
                    <a:bodyPr/>
                    <a:lstStyle/>
                    <a:p>
                      <a:pPr>
                        <a:buNone/>
                      </a:pPr>
                      <a:r>
                        <a:rPr lang="en-US" sz="4000" b="1" cap="none" spc="0" dirty="0">
                          <a:solidFill>
                            <a:schemeClr val="bg1"/>
                          </a:solidFill>
                        </a:rPr>
                        <a:t>05</a:t>
                      </a: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noFill/>
                      <a:prstDash val="solid"/>
                    </a:lnB>
                    <a:noFill/>
                  </a:tcPr>
                </a:tc>
                <a:tc>
                  <a:txBody>
                    <a:bodyPr/>
                    <a:lstStyle/>
                    <a:p>
                      <a:pPr algn="l">
                        <a:buNone/>
                      </a:pPr>
                      <a:r>
                        <a:rPr lang="en-US" sz="2400" b="1" kern="1200" dirty="0">
                          <a:solidFill>
                            <a:schemeClr val="bg1"/>
                          </a:solidFill>
                          <a:effectLst/>
                          <a:latin typeface="+mn-lt"/>
                          <a:ea typeface="+mn-ea"/>
                          <a:cs typeface="+mn-cs"/>
                        </a:rPr>
                        <a:t>How Governance Is Implemented in the Data Platform </a:t>
                      </a:r>
                      <a:endParaRPr lang="en-US" sz="2800" b="1" cap="none" spc="0" dirty="0">
                        <a:solidFill>
                          <a:schemeClr val="bg1"/>
                        </a:solidFill>
                      </a:endParaRPr>
                    </a:p>
                  </a:txBody>
                  <a:tcPr marL="141446" marR="141446" marT="141446" marB="141446" anchor="ctr">
                    <a:lnL w="12700" cmpd="sng">
                      <a:noFill/>
                      <a:prstDash val="solid"/>
                    </a:lnL>
                    <a:lnR w="12700" cmpd="sng">
                      <a:noFill/>
                      <a:prstDash val="solid"/>
                    </a:lnR>
                    <a:lnT w="6350" cap="flat" cmpd="sng" algn="ctr">
                      <a:solidFill>
                        <a:schemeClr val="tx1"/>
                      </a:solidFill>
                      <a:prstDash val="solid"/>
                    </a:lnT>
                    <a:lnB w="6350" cap="flat" cmpd="sng" algn="ctr">
                      <a:noFill/>
                      <a:prstDash val="solid"/>
                    </a:lnB>
                    <a:noFill/>
                  </a:tcPr>
                </a:tc>
                <a:extLst>
                  <a:ext uri="{0D108BD9-81ED-4DB2-BD59-A6C34878D82A}">
                    <a16:rowId xmlns:a16="http://schemas.microsoft.com/office/drawing/2014/main" val="795176087"/>
                  </a:ext>
                </a:extLst>
              </a:tr>
            </a:tbl>
          </a:graphicData>
        </a:graphic>
      </p:graphicFrame>
    </p:spTree>
    <p:extLst>
      <p:ext uri="{BB962C8B-B14F-4D97-AF65-F5344CB8AC3E}">
        <p14:creationId xmlns:p14="http://schemas.microsoft.com/office/powerpoint/2010/main" val="30394490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5A118C-860F-D054-CD23-7FB3D768AC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C6112D-BC44-66A2-6CA4-3649BB4EEDF3}"/>
              </a:ext>
            </a:extLst>
          </p:cNvPr>
          <p:cNvSpPr>
            <a:spLocks noGrp="1"/>
          </p:cNvSpPr>
          <p:nvPr>
            <p:ph type="title"/>
          </p:nvPr>
        </p:nvSpPr>
        <p:spPr>
          <a:xfrm>
            <a:off x="838200" y="365125"/>
            <a:ext cx="10799618" cy="1325563"/>
          </a:xfrm>
        </p:spPr>
        <p:txBody>
          <a:bodyPr anchor="ctr">
            <a:normAutofit/>
          </a:bodyPr>
          <a:lstStyle/>
          <a:p>
            <a:r>
              <a:rPr lang="en-US" b="1" dirty="0"/>
              <a:t>5. III. Engineering Notes</a:t>
            </a:r>
            <a:endParaRPr lang="en-US" sz="4800" b="1" cap="none" spc="0" dirty="0">
              <a:solidFill>
                <a:schemeClr val="bg1"/>
              </a:solidFill>
            </a:endParaRPr>
          </a:p>
        </p:txBody>
      </p:sp>
      <p:sp>
        <p:nvSpPr>
          <p:cNvPr id="4" name="TextBox 3">
            <a:extLst>
              <a:ext uri="{FF2B5EF4-FFF2-40B4-BE49-F238E27FC236}">
                <a16:creationId xmlns:a16="http://schemas.microsoft.com/office/drawing/2014/main" id="{D5F34FED-2593-C717-B364-E022A14854F2}"/>
              </a:ext>
            </a:extLst>
          </p:cNvPr>
          <p:cNvSpPr txBox="1"/>
          <p:nvPr/>
        </p:nvSpPr>
        <p:spPr>
          <a:xfrm>
            <a:off x="692728" y="1405798"/>
            <a:ext cx="10072254" cy="5262979"/>
          </a:xfrm>
          <a:prstGeom prst="rect">
            <a:avLst/>
          </a:prstGeom>
          <a:noFill/>
        </p:spPr>
        <p:txBody>
          <a:bodyPr wrap="square">
            <a:spAutoFit/>
          </a:bodyPr>
          <a:lstStyle/>
          <a:p>
            <a:r>
              <a:rPr lang="en-US" sz="2400" dirty="0">
                <a:solidFill>
                  <a:schemeClr val="bg1"/>
                </a:solidFill>
              </a:rPr>
              <a:t>• Lineage must be automatic, not manual</a:t>
            </a:r>
          </a:p>
          <a:p>
            <a:r>
              <a:rPr lang="en-US" sz="2400" dirty="0">
                <a:solidFill>
                  <a:schemeClr val="bg1"/>
                </a:solidFill>
              </a:rPr>
              <a:t>• SQL lineage must support:</a:t>
            </a:r>
          </a:p>
          <a:p>
            <a:r>
              <a:rPr lang="en-US" sz="2400" dirty="0">
                <a:solidFill>
                  <a:schemeClr val="bg1"/>
                </a:solidFill>
              </a:rPr>
              <a:t>	◦ SELECT</a:t>
            </a:r>
          </a:p>
          <a:p>
            <a:r>
              <a:rPr lang="en-US" sz="2400" dirty="0">
                <a:solidFill>
                  <a:schemeClr val="bg1"/>
                </a:solidFill>
              </a:rPr>
              <a:t>	◦ JOIN</a:t>
            </a:r>
          </a:p>
          <a:p>
            <a:r>
              <a:rPr lang="en-US" sz="2400" dirty="0">
                <a:solidFill>
                  <a:schemeClr val="bg1"/>
                </a:solidFill>
              </a:rPr>
              <a:t>	◦ CTEs</a:t>
            </a:r>
          </a:p>
          <a:p>
            <a:r>
              <a:rPr lang="en-US" sz="2400" dirty="0">
                <a:solidFill>
                  <a:schemeClr val="bg1"/>
                </a:solidFill>
              </a:rPr>
              <a:t>	◦ Subqueries</a:t>
            </a:r>
          </a:p>
          <a:p>
            <a:r>
              <a:rPr lang="en-US" sz="2400" dirty="0">
                <a:solidFill>
                  <a:schemeClr val="bg1"/>
                </a:solidFill>
              </a:rPr>
              <a:t>	◦ Aliases</a:t>
            </a:r>
          </a:p>
          <a:p>
            <a:r>
              <a:rPr lang="en-US" sz="2400" dirty="0">
                <a:solidFill>
                  <a:schemeClr val="bg1"/>
                </a:solidFill>
              </a:rPr>
              <a:t>• </a:t>
            </a:r>
            <a:r>
              <a:rPr lang="en-US" sz="2400" dirty="0" err="1">
                <a:solidFill>
                  <a:schemeClr val="bg1"/>
                </a:solidFill>
              </a:rPr>
              <a:t>PySpark</a:t>
            </a:r>
            <a:r>
              <a:rPr lang="en-US" sz="2400" dirty="0">
                <a:solidFill>
                  <a:schemeClr val="bg1"/>
                </a:solidFill>
              </a:rPr>
              <a:t> lineage must use the logical plan</a:t>
            </a:r>
          </a:p>
          <a:p>
            <a:r>
              <a:rPr lang="en-US" sz="2400" dirty="0">
                <a:solidFill>
                  <a:schemeClr val="bg1"/>
                </a:solidFill>
              </a:rPr>
              <a:t>• Lineage must be stored in a graph structure</a:t>
            </a:r>
          </a:p>
          <a:p>
            <a:r>
              <a:rPr lang="en-US" sz="2400" dirty="0">
                <a:solidFill>
                  <a:schemeClr val="bg1"/>
                </a:solidFill>
              </a:rPr>
              <a:t>• Lineage must be </a:t>
            </a:r>
            <a:r>
              <a:rPr lang="en-US" sz="2400" dirty="0" err="1">
                <a:solidFill>
                  <a:schemeClr val="bg1"/>
                </a:solidFill>
              </a:rPr>
              <a:t>queryable</a:t>
            </a:r>
            <a:r>
              <a:rPr lang="en-US" sz="2400" dirty="0">
                <a:solidFill>
                  <a:schemeClr val="bg1"/>
                </a:solidFill>
              </a:rPr>
              <a:t> for:</a:t>
            </a:r>
          </a:p>
          <a:p>
            <a:r>
              <a:rPr lang="en-US" sz="2400" dirty="0">
                <a:solidFill>
                  <a:schemeClr val="bg1"/>
                </a:solidFill>
              </a:rPr>
              <a:t>	◦ Debugging</a:t>
            </a:r>
          </a:p>
          <a:p>
            <a:r>
              <a:rPr lang="en-US" sz="2400" dirty="0">
                <a:solidFill>
                  <a:schemeClr val="bg1"/>
                </a:solidFill>
              </a:rPr>
              <a:t>	◦ Impact analysis</a:t>
            </a:r>
          </a:p>
          <a:p>
            <a:r>
              <a:rPr lang="en-US" sz="2400" dirty="0">
                <a:solidFill>
                  <a:schemeClr val="bg1"/>
                </a:solidFill>
              </a:rPr>
              <a:t>	◦ Compliance</a:t>
            </a:r>
          </a:p>
          <a:p>
            <a:r>
              <a:rPr lang="en-US" sz="2400" dirty="0">
                <a:solidFill>
                  <a:schemeClr val="bg1"/>
                </a:solidFill>
              </a:rPr>
              <a:t>	◦ Steward review</a:t>
            </a:r>
          </a:p>
        </p:txBody>
      </p:sp>
    </p:spTree>
    <p:extLst>
      <p:ext uri="{BB962C8B-B14F-4D97-AF65-F5344CB8AC3E}">
        <p14:creationId xmlns:p14="http://schemas.microsoft.com/office/powerpoint/2010/main" val="417133551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7CD6E6-6E86-7540-97BF-E14B27CE4C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5AF245-6261-3192-EE85-06CC75669559}"/>
              </a:ext>
            </a:extLst>
          </p:cNvPr>
          <p:cNvSpPr>
            <a:spLocks noGrp="1"/>
          </p:cNvSpPr>
          <p:nvPr>
            <p:ph type="title"/>
          </p:nvPr>
        </p:nvSpPr>
        <p:spPr>
          <a:xfrm>
            <a:off x="838200" y="365125"/>
            <a:ext cx="10515600" cy="1325563"/>
          </a:xfrm>
        </p:spPr>
        <p:txBody>
          <a:bodyPr anchor="ctr">
            <a:normAutofit/>
          </a:bodyPr>
          <a:lstStyle/>
          <a:p>
            <a:r>
              <a:rPr lang="en-US" b="1" dirty="0"/>
              <a:t>5. IV. Authentication &amp; Authorization</a:t>
            </a:r>
            <a:r>
              <a:rPr lang="en-US" b="1" dirty="0">
                <a:effectLst/>
              </a:rPr>
              <a:t> </a:t>
            </a:r>
            <a:r>
              <a:rPr lang="en-US" b="1" dirty="0"/>
              <a:t>Architecture</a:t>
            </a:r>
            <a:endParaRPr lang="en-US" b="1" cap="none" spc="0" dirty="0"/>
          </a:p>
        </p:txBody>
      </p:sp>
      <p:pic>
        <p:nvPicPr>
          <p:cNvPr id="6" name="Picture 5" descr="A diagram of a software system&#10;&#10;AI-generated content may be incorrect.">
            <a:extLst>
              <a:ext uri="{FF2B5EF4-FFF2-40B4-BE49-F238E27FC236}">
                <a16:creationId xmlns:a16="http://schemas.microsoft.com/office/drawing/2014/main" id="{A5C342B9-5801-95E9-5AAA-C9F5F559E1A9}"/>
              </a:ext>
            </a:extLst>
          </p:cNvPr>
          <p:cNvPicPr>
            <a:picLocks noChangeAspect="1"/>
          </p:cNvPicPr>
          <p:nvPr/>
        </p:nvPicPr>
        <p:blipFill>
          <a:blip r:embed="rId3"/>
          <a:stretch>
            <a:fillRect/>
          </a:stretch>
        </p:blipFill>
        <p:spPr>
          <a:xfrm>
            <a:off x="4643741" y="1825625"/>
            <a:ext cx="2904517" cy="4351338"/>
          </a:xfrm>
          <a:prstGeom prst="rect">
            <a:avLst/>
          </a:prstGeom>
          <a:noFill/>
        </p:spPr>
      </p:pic>
    </p:spTree>
    <p:extLst>
      <p:ext uri="{BB962C8B-B14F-4D97-AF65-F5344CB8AC3E}">
        <p14:creationId xmlns:p14="http://schemas.microsoft.com/office/powerpoint/2010/main" val="150143978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D1A8E2-CED6-AF1C-5CE4-0B295FDCD9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7F58D8-098E-B736-8810-C722D0229FE5}"/>
              </a:ext>
            </a:extLst>
          </p:cNvPr>
          <p:cNvSpPr>
            <a:spLocks noGrp="1"/>
          </p:cNvSpPr>
          <p:nvPr>
            <p:ph type="title"/>
          </p:nvPr>
        </p:nvSpPr>
        <p:spPr>
          <a:xfrm>
            <a:off x="838200" y="365125"/>
            <a:ext cx="10515600" cy="1325563"/>
          </a:xfrm>
        </p:spPr>
        <p:txBody>
          <a:bodyPr anchor="ctr">
            <a:normAutofit/>
          </a:bodyPr>
          <a:lstStyle/>
          <a:p>
            <a:r>
              <a:rPr lang="en-US" b="1" dirty="0"/>
              <a:t>5. IV. Domain-based RBAC (YAML)</a:t>
            </a:r>
            <a:endParaRPr lang="en-US" sz="4800" b="1" cap="none" spc="0" dirty="0">
              <a:solidFill>
                <a:schemeClr val="bg1"/>
              </a:solidFill>
            </a:endParaRPr>
          </a:p>
        </p:txBody>
      </p:sp>
      <p:sp>
        <p:nvSpPr>
          <p:cNvPr id="4" name="TextBox 3">
            <a:extLst>
              <a:ext uri="{FF2B5EF4-FFF2-40B4-BE49-F238E27FC236}">
                <a16:creationId xmlns:a16="http://schemas.microsoft.com/office/drawing/2014/main" id="{36B84AC3-34D7-0D2A-3214-E3A53A88ED6E}"/>
              </a:ext>
            </a:extLst>
          </p:cNvPr>
          <p:cNvSpPr txBox="1"/>
          <p:nvPr/>
        </p:nvSpPr>
        <p:spPr>
          <a:xfrm>
            <a:off x="138546" y="1137563"/>
            <a:ext cx="4502727" cy="5632311"/>
          </a:xfrm>
          <a:prstGeom prst="rect">
            <a:avLst/>
          </a:prstGeom>
          <a:noFill/>
        </p:spPr>
        <p:txBody>
          <a:bodyPr wrap="square">
            <a:spAutoFit/>
          </a:bodyPr>
          <a:lstStyle/>
          <a:p>
            <a:r>
              <a:rPr lang="en-US" dirty="0">
                <a:solidFill>
                  <a:schemeClr val="bg1"/>
                </a:solidFill>
              </a:rPr>
              <a:t>roles:</a:t>
            </a:r>
          </a:p>
          <a:p>
            <a:r>
              <a:rPr lang="en-US" dirty="0">
                <a:solidFill>
                  <a:schemeClr val="bg1"/>
                </a:solidFill>
              </a:rPr>
              <a:t>  </a:t>
            </a:r>
            <a:r>
              <a:rPr lang="en-US" dirty="0" err="1">
                <a:solidFill>
                  <a:schemeClr val="bg1"/>
                </a:solidFill>
              </a:rPr>
              <a:t>SupplierTeam</a:t>
            </a:r>
            <a:r>
              <a:rPr lang="en-US" dirty="0">
                <a:solidFill>
                  <a:schemeClr val="bg1"/>
                </a:solidFill>
              </a:rPr>
              <a:t>:</a:t>
            </a:r>
          </a:p>
          <a:p>
            <a:r>
              <a:rPr lang="en-US" dirty="0">
                <a:solidFill>
                  <a:schemeClr val="bg1"/>
                </a:solidFill>
              </a:rPr>
              <a:t>    description: "Users who manage supplier onboarding and digital twins."</a:t>
            </a:r>
          </a:p>
          <a:p>
            <a:r>
              <a:rPr lang="en-US" dirty="0">
                <a:solidFill>
                  <a:schemeClr val="bg1"/>
                </a:solidFill>
              </a:rPr>
              <a:t>    domains:</a:t>
            </a:r>
          </a:p>
          <a:p>
            <a:r>
              <a:rPr lang="en-US" dirty="0">
                <a:solidFill>
                  <a:schemeClr val="bg1"/>
                </a:solidFill>
              </a:rPr>
              <a:t>      - Supplier</a:t>
            </a:r>
          </a:p>
          <a:p>
            <a:r>
              <a:rPr lang="en-US" dirty="0">
                <a:solidFill>
                  <a:schemeClr val="bg1"/>
                </a:solidFill>
              </a:rPr>
              <a:t>    permissions:</a:t>
            </a:r>
          </a:p>
          <a:p>
            <a:r>
              <a:rPr lang="en-US" dirty="0">
                <a:solidFill>
                  <a:schemeClr val="bg1"/>
                </a:solidFill>
              </a:rPr>
              <a:t>      - read</a:t>
            </a:r>
          </a:p>
          <a:p>
            <a:r>
              <a:rPr lang="en-US" dirty="0">
                <a:solidFill>
                  <a:schemeClr val="bg1"/>
                </a:solidFill>
              </a:rPr>
              <a:t>      - write</a:t>
            </a:r>
          </a:p>
          <a:p>
            <a:endParaRPr lang="en-US" dirty="0">
              <a:solidFill>
                <a:schemeClr val="bg1"/>
              </a:solidFill>
            </a:endParaRPr>
          </a:p>
          <a:p>
            <a:r>
              <a:rPr lang="en-US" dirty="0">
                <a:solidFill>
                  <a:schemeClr val="bg1"/>
                </a:solidFill>
              </a:rPr>
              <a:t>  </a:t>
            </a:r>
            <a:r>
              <a:rPr lang="en-US" dirty="0" err="1">
                <a:solidFill>
                  <a:schemeClr val="bg1"/>
                </a:solidFill>
              </a:rPr>
              <a:t>ComplianceTeam</a:t>
            </a:r>
            <a:r>
              <a:rPr lang="en-US" dirty="0">
                <a:solidFill>
                  <a:schemeClr val="bg1"/>
                </a:solidFill>
              </a:rPr>
              <a:t>:</a:t>
            </a:r>
          </a:p>
          <a:p>
            <a:r>
              <a:rPr lang="en-US" dirty="0">
                <a:solidFill>
                  <a:schemeClr val="bg1"/>
                </a:solidFill>
              </a:rPr>
              <a:t>    description: "Users responsible for compliance checks and regulatory validation."</a:t>
            </a:r>
          </a:p>
          <a:p>
            <a:r>
              <a:rPr lang="en-US" dirty="0">
                <a:solidFill>
                  <a:schemeClr val="bg1"/>
                </a:solidFill>
              </a:rPr>
              <a:t>    domains:</a:t>
            </a:r>
          </a:p>
          <a:p>
            <a:r>
              <a:rPr lang="en-US" dirty="0">
                <a:solidFill>
                  <a:schemeClr val="bg1"/>
                </a:solidFill>
              </a:rPr>
              <a:t>      - Compliance</a:t>
            </a:r>
          </a:p>
          <a:p>
            <a:r>
              <a:rPr lang="en-US" dirty="0">
                <a:solidFill>
                  <a:schemeClr val="bg1"/>
                </a:solidFill>
              </a:rPr>
              <a:t>    permissions:</a:t>
            </a:r>
          </a:p>
          <a:p>
            <a:r>
              <a:rPr lang="en-US" dirty="0">
                <a:solidFill>
                  <a:schemeClr val="bg1"/>
                </a:solidFill>
              </a:rPr>
              <a:t>      - read</a:t>
            </a:r>
          </a:p>
          <a:p>
            <a:r>
              <a:rPr lang="en-US" dirty="0">
                <a:solidFill>
                  <a:schemeClr val="bg1"/>
                </a:solidFill>
              </a:rPr>
              <a:t>      - write</a:t>
            </a:r>
          </a:p>
          <a:p>
            <a:r>
              <a:rPr lang="en-US" dirty="0">
                <a:solidFill>
                  <a:schemeClr val="bg1"/>
                </a:solidFill>
              </a:rPr>
              <a:t>      - approve</a:t>
            </a:r>
          </a:p>
        </p:txBody>
      </p:sp>
      <p:sp>
        <p:nvSpPr>
          <p:cNvPr id="5" name="TextBox 4">
            <a:extLst>
              <a:ext uri="{FF2B5EF4-FFF2-40B4-BE49-F238E27FC236}">
                <a16:creationId xmlns:a16="http://schemas.microsoft.com/office/drawing/2014/main" id="{7C02CAD2-8986-F4A5-339E-679151EB70AD}"/>
              </a:ext>
            </a:extLst>
          </p:cNvPr>
          <p:cNvSpPr txBox="1"/>
          <p:nvPr/>
        </p:nvSpPr>
        <p:spPr>
          <a:xfrm>
            <a:off x="8783782" y="1219176"/>
            <a:ext cx="3269672" cy="2862322"/>
          </a:xfrm>
          <a:prstGeom prst="rect">
            <a:avLst/>
          </a:prstGeom>
          <a:noFill/>
        </p:spPr>
        <p:txBody>
          <a:bodyPr wrap="square">
            <a:spAutoFit/>
          </a:bodyPr>
          <a:lstStyle/>
          <a:p>
            <a:r>
              <a:rPr lang="en-US" dirty="0">
                <a:solidFill>
                  <a:schemeClr val="bg1"/>
                </a:solidFill>
              </a:rPr>
              <a:t>  </a:t>
            </a:r>
            <a:r>
              <a:rPr lang="en-US" dirty="0" err="1">
                <a:solidFill>
                  <a:schemeClr val="bg1"/>
                </a:solidFill>
              </a:rPr>
              <a:t>DataOwner</a:t>
            </a:r>
            <a:r>
              <a:rPr lang="en-US" dirty="0">
                <a:solidFill>
                  <a:schemeClr val="bg1"/>
                </a:solidFill>
              </a:rPr>
              <a:t>:</a:t>
            </a:r>
          </a:p>
          <a:p>
            <a:r>
              <a:rPr lang="en-US" dirty="0">
                <a:solidFill>
                  <a:schemeClr val="bg1"/>
                </a:solidFill>
              </a:rPr>
              <a:t>    description: "Owners who approve access and usage."</a:t>
            </a:r>
          </a:p>
          <a:p>
            <a:r>
              <a:rPr lang="en-US" dirty="0">
                <a:solidFill>
                  <a:schemeClr val="bg1"/>
                </a:solidFill>
              </a:rPr>
              <a:t>    domains:</a:t>
            </a:r>
          </a:p>
          <a:p>
            <a:r>
              <a:rPr lang="en-US" dirty="0">
                <a:solidFill>
                  <a:schemeClr val="bg1"/>
                </a:solidFill>
              </a:rPr>
              <a:t>      - Supplier</a:t>
            </a:r>
          </a:p>
          <a:p>
            <a:r>
              <a:rPr lang="en-US" dirty="0">
                <a:solidFill>
                  <a:schemeClr val="bg1"/>
                </a:solidFill>
              </a:rPr>
              <a:t>      - Compliance</a:t>
            </a:r>
          </a:p>
          <a:p>
            <a:r>
              <a:rPr lang="en-US" dirty="0">
                <a:solidFill>
                  <a:schemeClr val="bg1"/>
                </a:solidFill>
              </a:rPr>
              <a:t>      - Project</a:t>
            </a:r>
          </a:p>
          <a:p>
            <a:r>
              <a:rPr lang="en-US" dirty="0">
                <a:solidFill>
                  <a:schemeClr val="bg1"/>
                </a:solidFill>
              </a:rPr>
              <a:t>    permissions:</a:t>
            </a:r>
          </a:p>
          <a:p>
            <a:r>
              <a:rPr lang="en-US" dirty="0">
                <a:solidFill>
                  <a:schemeClr val="bg1"/>
                </a:solidFill>
              </a:rPr>
              <a:t>      - approve</a:t>
            </a:r>
          </a:p>
          <a:p>
            <a:r>
              <a:rPr lang="en-US" dirty="0">
                <a:solidFill>
                  <a:schemeClr val="bg1"/>
                </a:solidFill>
              </a:rPr>
              <a:t>      - read</a:t>
            </a:r>
          </a:p>
        </p:txBody>
      </p:sp>
      <p:sp>
        <p:nvSpPr>
          <p:cNvPr id="7" name="TextBox 6">
            <a:extLst>
              <a:ext uri="{FF2B5EF4-FFF2-40B4-BE49-F238E27FC236}">
                <a16:creationId xmlns:a16="http://schemas.microsoft.com/office/drawing/2014/main" id="{BB4C4EE2-A60B-3C79-1A11-E03ABDFA7BA9}"/>
              </a:ext>
            </a:extLst>
          </p:cNvPr>
          <p:cNvSpPr txBox="1"/>
          <p:nvPr/>
        </p:nvSpPr>
        <p:spPr>
          <a:xfrm>
            <a:off x="4641273" y="1265343"/>
            <a:ext cx="4142509" cy="5632311"/>
          </a:xfrm>
          <a:prstGeom prst="rect">
            <a:avLst/>
          </a:prstGeom>
          <a:noFill/>
        </p:spPr>
        <p:txBody>
          <a:bodyPr wrap="square">
            <a:spAutoFit/>
          </a:bodyPr>
          <a:lstStyle/>
          <a:p>
            <a:r>
              <a:rPr lang="en-US" dirty="0" err="1">
                <a:solidFill>
                  <a:schemeClr val="bg1"/>
                </a:solidFill>
              </a:rPr>
              <a:t>PMOTeam</a:t>
            </a:r>
            <a:r>
              <a:rPr lang="en-US" dirty="0">
                <a:solidFill>
                  <a:schemeClr val="bg1"/>
                </a:solidFill>
              </a:rPr>
              <a:t>:</a:t>
            </a:r>
          </a:p>
          <a:p>
            <a:r>
              <a:rPr lang="en-US" dirty="0">
                <a:solidFill>
                  <a:schemeClr val="bg1"/>
                </a:solidFill>
              </a:rPr>
              <a:t>    description: "Users managing project assignments and certification validation."</a:t>
            </a:r>
          </a:p>
          <a:p>
            <a:r>
              <a:rPr lang="en-US" dirty="0">
                <a:solidFill>
                  <a:schemeClr val="bg1"/>
                </a:solidFill>
              </a:rPr>
              <a:t>    domains:</a:t>
            </a:r>
          </a:p>
          <a:p>
            <a:r>
              <a:rPr lang="en-US" dirty="0">
                <a:solidFill>
                  <a:schemeClr val="bg1"/>
                </a:solidFill>
              </a:rPr>
              <a:t>      - Project</a:t>
            </a:r>
          </a:p>
          <a:p>
            <a:r>
              <a:rPr lang="en-US" dirty="0">
                <a:solidFill>
                  <a:schemeClr val="bg1"/>
                </a:solidFill>
              </a:rPr>
              <a:t>    permissions:</a:t>
            </a:r>
          </a:p>
          <a:p>
            <a:r>
              <a:rPr lang="en-US" dirty="0">
                <a:solidFill>
                  <a:schemeClr val="bg1"/>
                </a:solidFill>
              </a:rPr>
              <a:t>      - read</a:t>
            </a:r>
          </a:p>
          <a:p>
            <a:endParaRPr lang="en-US" dirty="0">
              <a:solidFill>
                <a:schemeClr val="bg1"/>
              </a:solidFill>
            </a:endParaRPr>
          </a:p>
          <a:p>
            <a:r>
              <a:rPr lang="en-US" dirty="0">
                <a:solidFill>
                  <a:schemeClr val="bg1"/>
                </a:solidFill>
              </a:rPr>
              <a:t>  </a:t>
            </a:r>
            <a:r>
              <a:rPr lang="en-US" dirty="0" err="1">
                <a:solidFill>
                  <a:schemeClr val="bg1"/>
                </a:solidFill>
              </a:rPr>
              <a:t>DataSteward</a:t>
            </a:r>
            <a:r>
              <a:rPr lang="en-US" dirty="0">
                <a:solidFill>
                  <a:schemeClr val="bg1"/>
                </a:solidFill>
              </a:rPr>
              <a:t>:</a:t>
            </a:r>
          </a:p>
          <a:p>
            <a:r>
              <a:rPr lang="en-US" dirty="0">
                <a:solidFill>
                  <a:schemeClr val="bg1"/>
                </a:solidFill>
              </a:rPr>
              <a:t>    description: "Stewards who maintain glossary, rules, and metadata."</a:t>
            </a:r>
          </a:p>
          <a:p>
            <a:r>
              <a:rPr lang="en-US" dirty="0">
                <a:solidFill>
                  <a:schemeClr val="bg1"/>
                </a:solidFill>
              </a:rPr>
              <a:t>    domains:</a:t>
            </a:r>
          </a:p>
          <a:p>
            <a:r>
              <a:rPr lang="en-US" dirty="0">
                <a:solidFill>
                  <a:schemeClr val="bg1"/>
                </a:solidFill>
              </a:rPr>
              <a:t>      - Supplier</a:t>
            </a:r>
          </a:p>
          <a:p>
            <a:r>
              <a:rPr lang="en-US" dirty="0">
                <a:solidFill>
                  <a:schemeClr val="bg1"/>
                </a:solidFill>
              </a:rPr>
              <a:t>      - Compliance</a:t>
            </a:r>
          </a:p>
          <a:p>
            <a:r>
              <a:rPr lang="en-US" dirty="0">
                <a:solidFill>
                  <a:schemeClr val="bg1"/>
                </a:solidFill>
              </a:rPr>
              <a:t>      - Project</a:t>
            </a:r>
          </a:p>
          <a:p>
            <a:r>
              <a:rPr lang="en-US" dirty="0">
                <a:solidFill>
                  <a:schemeClr val="bg1"/>
                </a:solidFill>
              </a:rPr>
              <a:t>    permissions:</a:t>
            </a:r>
          </a:p>
          <a:p>
            <a:r>
              <a:rPr lang="en-US" dirty="0">
                <a:solidFill>
                  <a:schemeClr val="bg1"/>
                </a:solidFill>
              </a:rPr>
              <a:t>      - read</a:t>
            </a:r>
          </a:p>
          <a:p>
            <a:r>
              <a:rPr lang="en-US" dirty="0">
                <a:solidFill>
                  <a:schemeClr val="bg1"/>
                </a:solidFill>
              </a:rPr>
              <a:t>      - write</a:t>
            </a:r>
          </a:p>
          <a:p>
            <a:r>
              <a:rPr lang="en-US" dirty="0">
                <a:solidFill>
                  <a:schemeClr val="bg1"/>
                </a:solidFill>
              </a:rPr>
              <a:t>      - </a:t>
            </a:r>
            <a:r>
              <a:rPr lang="en-US" dirty="0" err="1">
                <a:solidFill>
                  <a:schemeClr val="bg1"/>
                </a:solidFill>
              </a:rPr>
              <a:t>metadata_admin</a:t>
            </a:r>
            <a:endParaRPr lang="en-US" dirty="0">
              <a:solidFill>
                <a:schemeClr val="bg1"/>
              </a:solidFill>
            </a:endParaRPr>
          </a:p>
        </p:txBody>
      </p:sp>
    </p:spTree>
    <p:extLst>
      <p:ext uri="{BB962C8B-B14F-4D97-AF65-F5344CB8AC3E}">
        <p14:creationId xmlns:p14="http://schemas.microsoft.com/office/powerpoint/2010/main" val="76535313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A317E8-0637-D05E-5AAF-A85F8A80B95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903049-B21D-7486-C2F6-F9E93DB501C5}"/>
              </a:ext>
            </a:extLst>
          </p:cNvPr>
          <p:cNvSpPr>
            <a:spLocks noGrp="1"/>
          </p:cNvSpPr>
          <p:nvPr>
            <p:ph type="title"/>
          </p:nvPr>
        </p:nvSpPr>
        <p:spPr>
          <a:xfrm>
            <a:off x="838200" y="365125"/>
            <a:ext cx="10515600" cy="1325563"/>
          </a:xfrm>
        </p:spPr>
        <p:txBody>
          <a:bodyPr anchor="ctr">
            <a:normAutofit/>
          </a:bodyPr>
          <a:lstStyle/>
          <a:p>
            <a:r>
              <a:rPr lang="en-US" b="1" dirty="0"/>
              <a:t>5. IV. ABAC Attribute Definitions (YAML)</a:t>
            </a:r>
            <a:endParaRPr lang="en-US" sz="4800" b="1" cap="none" spc="0" dirty="0">
              <a:solidFill>
                <a:schemeClr val="bg1"/>
              </a:solidFill>
            </a:endParaRPr>
          </a:p>
        </p:txBody>
      </p:sp>
      <p:sp>
        <p:nvSpPr>
          <p:cNvPr id="6" name="TextBox 5">
            <a:extLst>
              <a:ext uri="{FF2B5EF4-FFF2-40B4-BE49-F238E27FC236}">
                <a16:creationId xmlns:a16="http://schemas.microsoft.com/office/drawing/2014/main" id="{8DC6E579-EAD6-BC52-D36A-F04BA0DA54C5}"/>
              </a:ext>
            </a:extLst>
          </p:cNvPr>
          <p:cNvSpPr txBox="1"/>
          <p:nvPr/>
        </p:nvSpPr>
        <p:spPr>
          <a:xfrm>
            <a:off x="540327" y="1744934"/>
            <a:ext cx="7869381" cy="461665"/>
          </a:xfrm>
          <a:prstGeom prst="rect">
            <a:avLst/>
          </a:prstGeom>
          <a:noFill/>
        </p:spPr>
        <p:txBody>
          <a:bodyPr wrap="square">
            <a:spAutoFit/>
          </a:bodyPr>
          <a:lstStyle/>
          <a:p>
            <a:pPr>
              <a:spcAft>
                <a:spcPts val="900"/>
              </a:spcAft>
              <a:buNone/>
            </a:pPr>
            <a:r>
              <a:rPr lang="en-US" sz="2400" dirty="0">
                <a:solidFill>
                  <a:schemeClr val="bg1"/>
                </a:solidFill>
                <a:effectLst/>
                <a:latin typeface="Ginto Copilot Variable"/>
              </a:rPr>
              <a:t>These attributes are attached to users and data records.</a:t>
            </a:r>
          </a:p>
        </p:txBody>
      </p:sp>
      <p:sp>
        <p:nvSpPr>
          <p:cNvPr id="9" name="TextBox 8">
            <a:extLst>
              <a:ext uri="{FF2B5EF4-FFF2-40B4-BE49-F238E27FC236}">
                <a16:creationId xmlns:a16="http://schemas.microsoft.com/office/drawing/2014/main" id="{13083242-B252-9399-AEE1-FAB3148E409A}"/>
              </a:ext>
            </a:extLst>
          </p:cNvPr>
          <p:cNvSpPr txBox="1"/>
          <p:nvPr/>
        </p:nvSpPr>
        <p:spPr>
          <a:xfrm>
            <a:off x="540327" y="2260845"/>
            <a:ext cx="5140037" cy="1754326"/>
          </a:xfrm>
          <a:prstGeom prst="rect">
            <a:avLst/>
          </a:prstGeom>
          <a:noFill/>
        </p:spPr>
        <p:txBody>
          <a:bodyPr wrap="square">
            <a:spAutoFit/>
          </a:bodyPr>
          <a:lstStyle/>
          <a:p>
            <a:r>
              <a:rPr lang="en-US" dirty="0" err="1">
                <a:solidFill>
                  <a:schemeClr val="bg1"/>
                </a:solidFill>
              </a:rPr>
              <a:t>user_attributes</a:t>
            </a:r>
            <a:r>
              <a:rPr lang="en-US" dirty="0">
                <a:solidFill>
                  <a:schemeClr val="bg1"/>
                </a:solidFill>
              </a:rPr>
              <a:t>:</a:t>
            </a:r>
          </a:p>
          <a:p>
            <a:r>
              <a:rPr lang="en-US" dirty="0">
                <a:solidFill>
                  <a:schemeClr val="bg1"/>
                </a:solidFill>
              </a:rPr>
              <a:t>  region: ["HK", "CN", "SG", "EU"]</a:t>
            </a:r>
          </a:p>
          <a:p>
            <a:r>
              <a:rPr lang="en-US" dirty="0">
                <a:solidFill>
                  <a:schemeClr val="bg1"/>
                </a:solidFill>
              </a:rPr>
              <a:t>  </a:t>
            </a:r>
            <a:r>
              <a:rPr lang="en-US" dirty="0" err="1">
                <a:solidFill>
                  <a:schemeClr val="bg1"/>
                </a:solidFill>
              </a:rPr>
              <a:t>clearance_level</a:t>
            </a:r>
            <a:r>
              <a:rPr lang="en-US" dirty="0">
                <a:solidFill>
                  <a:schemeClr val="bg1"/>
                </a:solidFill>
              </a:rPr>
              <a:t>: ["low", "medium", "high"]</a:t>
            </a:r>
          </a:p>
          <a:p>
            <a:r>
              <a:rPr lang="en-US" dirty="0">
                <a:solidFill>
                  <a:schemeClr val="bg1"/>
                </a:solidFill>
              </a:rPr>
              <a:t>  certification: ["none", "basic", "advanced"]</a:t>
            </a:r>
          </a:p>
          <a:p>
            <a:r>
              <a:rPr lang="en-US" dirty="0">
                <a:solidFill>
                  <a:schemeClr val="bg1"/>
                </a:solidFill>
              </a:rPr>
              <a:t>  </a:t>
            </a:r>
            <a:r>
              <a:rPr lang="en-US" dirty="0" err="1">
                <a:solidFill>
                  <a:schemeClr val="bg1"/>
                </a:solidFill>
              </a:rPr>
              <a:t>job_function</a:t>
            </a:r>
            <a:r>
              <a:rPr lang="en-US" dirty="0">
                <a:solidFill>
                  <a:schemeClr val="bg1"/>
                </a:solidFill>
              </a:rPr>
              <a:t>: ["</a:t>
            </a:r>
            <a:r>
              <a:rPr lang="en-US" dirty="0" err="1">
                <a:solidFill>
                  <a:schemeClr val="bg1"/>
                </a:solidFill>
              </a:rPr>
              <a:t>supplier_ops</a:t>
            </a:r>
            <a:r>
              <a:rPr lang="en-US" dirty="0">
                <a:solidFill>
                  <a:schemeClr val="bg1"/>
                </a:solidFill>
              </a:rPr>
              <a:t>", "compliance", "</a:t>
            </a:r>
            <a:r>
              <a:rPr lang="en-US" dirty="0" err="1">
                <a:solidFill>
                  <a:schemeClr val="bg1"/>
                </a:solidFill>
              </a:rPr>
              <a:t>pmo</a:t>
            </a:r>
            <a:r>
              <a:rPr lang="en-US" dirty="0">
                <a:solidFill>
                  <a:schemeClr val="bg1"/>
                </a:solidFill>
              </a:rPr>
              <a:t>", "audit"]</a:t>
            </a:r>
          </a:p>
        </p:txBody>
      </p:sp>
      <p:sp>
        <p:nvSpPr>
          <p:cNvPr id="11" name="TextBox 10">
            <a:extLst>
              <a:ext uri="{FF2B5EF4-FFF2-40B4-BE49-F238E27FC236}">
                <a16:creationId xmlns:a16="http://schemas.microsoft.com/office/drawing/2014/main" id="{4E58B20B-3334-DB69-2BD0-633D6BF4854B}"/>
              </a:ext>
            </a:extLst>
          </p:cNvPr>
          <p:cNvSpPr txBox="1"/>
          <p:nvPr/>
        </p:nvSpPr>
        <p:spPr>
          <a:xfrm>
            <a:off x="6096000" y="2260845"/>
            <a:ext cx="5001491" cy="1200329"/>
          </a:xfrm>
          <a:prstGeom prst="rect">
            <a:avLst/>
          </a:prstGeom>
          <a:noFill/>
        </p:spPr>
        <p:txBody>
          <a:bodyPr wrap="square">
            <a:spAutoFit/>
          </a:bodyPr>
          <a:lstStyle/>
          <a:p>
            <a:r>
              <a:rPr lang="en-US" dirty="0" err="1">
                <a:solidFill>
                  <a:schemeClr val="bg1"/>
                </a:solidFill>
              </a:rPr>
              <a:t>data_attributes</a:t>
            </a:r>
            <a:r>
              <a:rPr lang="en-US" dirty="0">
                <a:solidFill>
                  <a:schemeClr val="bg1"/>
                </a:solidFill>
              </a:rPr>
              <a:t>:</a:t>
            </a:r>
          </a:p>
          <a:p>
            <a:r>
              <a:rPr lang="en-US" dirty="0">
                <a:solidFill>
                  <a:schemeClr val="bg1"/>
                </a:solidFill>
              </a:rPr>
              <a:t>  region: ["HK", "CN", "SG", "EU"]</a:t>
            </a:r>
          </a:p>
          <a:p>
            <a:r>
              <a:rPr lang="en-US" dirty="0">
                <a:solidFill>
                  <a:schemeClr val="bg1"/>
                </a:solidFill>
              </a:rPr>
              <a:t>  sensitivity: ["low", "medium", "high"]</a:t>
            </a:r>
          </a:p>
          <a:p>
            <a:r>
              <a:rPr lang="en-US" dirty="0">
                <a:solidFill>
                  <a:schemeClr val="bg1"/>
                </a:solidFill>
              </a:rPr>
              <a:t>  domain: ["Supplier", "Compliance", "Project"]</a:t>
            </a:r>
          </a:p>
        </p:txBody>
      </p:sp>
    </p:spTree>
    <p:extLst>
      <p:ext uri="{BB962C8B-B14F-4D97-AF65-F5344CB8AC3E}">
        <p14:creationId xmlns:p14="http://schemas.microsoft.com/office/powerpoint/2010/main" val="408030306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2CBE1-2CFE-E5D5-7950-641CBC3015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6CFEC1-5628-B442-1C44-3722EEF8C354}"/>
              </a:ext>
            </a:extLst>
          </p:cNvPr>
          <p:cNvSpPr>
            <a:spLocks noGrp="1"/>
          </p:cNvSpPr>
          <p:nvPr>
            <p:ph type="title"/>
          </p:nvPr>
        </p:nvSpPr>
        <p:spPr>
          <a:xfrm>
            <a:off x="838200" y="365125"/>
            <a:ext cx="10515600" cy="1325563"/>
          </a:xfrm>
        </p:spPr>
        <p:txBody>
          <a:bodyPr anchor="ctr">
            <a:normAutofit/>
          </a:bodyPr>
          <a:lstStyle/>
          <a:p>
            <a:r>
              <a:rPr lang="en-US" b="1" dirty="0"/>
              <a:t>5. IV. Combined RBAC + ABAC Access Policy Template</a:t>
            </a:r>
            <a:endParaRPr lang="en-US" sz="4800" b="1" cap="none" spc="0" dirty="0">
              <a:solidFill>
                <a:schemeClr val="bg1"/>
              </a:solidFill>
            </a:endParaRPr>
          </a:p>
        </p:txBody>
      </p:sp>
      <p:sp>
        <p:nvSpPr>
          <p:cNvPr id="4" name="TextBox 3">
            <a:extLst>
              <a:ext uri="{FF2B5EF4-FFF2-40B4-BE49-F238E27FC236}">
                <a16:creationId xmlns:a16="http://schemas.microsoft.com/office/drawing/2014/main" id="{93475566-DFAF-65E6-457B-6197C2DB944E}"/>
              </a:ext>
            </a:extLst>
          </p:cNvPr>
          <p:cNvSpPr txBox="1"/>
          <p:nvPr/>
        </p:nvSpPr>
        <p:spPr>
          <a:xfrm>
            <a:off x="6286500" y="2245558"/>
            <a:ext cx="6096000" cy="3139321"/>
          </a:xfrm>
          <a:prstGeom prst="rect">
            <a:avLst/>
          </a:prstGeom>
          <a:noFill/>
        </p:spPr>
        <p:txBody>
          <a:bodyPr wrap="square">
            <a:spAutoFit/>
          </a:bodyPr>
          <a:lstStyle/>
          <a:p>
            <a:r>
              <a:rPr lang="en-US" dirty="0">
                <a:solidFill>
                  <a:schemeClr val="bg1"/>
                </a:solidFill>
              </a:rPr>
              <a:t>- name: </a:t>
            </a:r>
            <a:r>
              <a:rPr lang="en-US" dirty="0" err="1">
                <a:solidFill>
                  <a:schemeClr val="bg1"/>
                </a:solidFill>
              </a:rPr>
              <a:t>Project_Domain_Read</a:t>
            </a:r>
            <a:endParaRPr lang="en-US" dirty="0">
              <a:solidFill>
                <a:schemeClr val="bg1"/>
              </a:solidFill>
            </a:endParaRPr>
          </a:p>
          <a:p>
            <a:r>
              <a:rPr lang="en-US" dirty="0">
                <a:solidFill>
                  <a:schemeClr val="bg1"/>
                </a:solidFill>
              </a:rPr>
              <a:t>    </a:t>
            </a:r>
            <a:r>
              <a:rPr lang="en-US" dirty="0" err="1">
                <a:solidFill>
                  <a:schemeClr val="bg1"/>
                </a:solidFill>
              </a:rPr>
              <a:t>applies_to</a:t>
            </a:r>
            <a:r>
              <a:rPr lang="en-US" dirty="0">
                <a:solidFill>
                  <a:schemeClr val="bg1"/>
                </a:solidFill>
              </a:rPr>
              <a:t>: Project</a:t>
            </a:r>
          </a:p>
          <a:p>
            <a:r>
              <a:rPr lang="en-US" dirty="0">
                <a:solidFill>
                  <a:schemeClr val="bg1"/>
                </a:solidFill>
              </a:rPr>
              <a:t>    </a:t>
            </a:r>
            <a:r>
              <a:rPr lang="en-US" dirty="0" err="1">
                <a:solidFill>
                  <a:schemeClr val="bg1"/>
                </a:solidFill>
              </a:rPr>
              <a:t>allow_if</a:t>
            </a:r>
            <a:r>
              <a:rPr lang="en-US" dirty="0">
                <a:solidFill>
                  <a:schemeClr val="bg1"/>
                </a:solidFill>
              </a:rPr>
              <a:t>:</a:t>
            </a:r>
          </a:p>
          <a:p>
            <a:r>
              <a:rPr lang="en-US" dirty="0">
                <a:solidFill>
                  <a:schemeClr val="bg1"/>
                </a:solidFill>
              </a:rPr>
              <a:t>      </a:t>
            </a:r>
            <a:r>
              <a:rPr lang="en-US" dirty="0" err="1">
                <a:solidFill>
                  <a:schemeClr val="bg1"/>
                </a:solidFill>
              </a:rPr>
              <a:t>rbac_role</a:t>
            </a:r>
            <a:r>
              <a:rPr lang="en-US" dirty="0">
                <a:solidFill>
                  <a:schemeClr val="bg1"/>
                </a:solidFill>
              </a:rPr>
              <a:t>: </a:t>
            </a:r>
            <a:r>
              <a:rPr lang="en-US" dirty="0" err="1">
                <a:solidFill>
                  <a:schemeClr val="bg1"/>
                </a:solidFill>
              </a:rPr>
              <a:t>PMOTeam</a:t>
            </a:r>
            <a:endParaRPr lang="en-US" dirty="0">
              <a:solidFill>
                <a:schemeClr val="bg1"/>
              </a:solidFill>
            </a:endParaRPr>
          </a:p>
          <a:p>
            <a:r>
              <a:rPr lang="en-US" dirty="0">
                <a:solidFill>
                  <a:schemeClr val="bg1"/>
                </a:solidFill>
              </a:rPr>
              <a:t>    </a:t>
            </a:r>
            <a:r>
              <a:rPr lang="en-US" dirty="0" err="1">
                <a:solidFill>
                  <a:schemeClr val="bg1"/>
                </a:solidFill>
              </a:rPr>
              <a:t>deny_if</a:t>
            </a:r>
            <a:r>
              <a:rPr lang="en-US" dirty="0">
                <a:solidFill>
                  <a:schemeClr val="bg1"/>
                </a:solidFill>
              </a:rPr>
              <a:t>:</a:t>
            </a:r>
          </a:p>
          <a:p>
            <a:r>
              <a:rPr lang="en-US" dirty="0">
                <a:solidFill>
                  <a:schemeClr val="bg1"/>
                </a:solidFill>
              </a:rPr>
              <a:t>      </a:t>
            </a:r>
            <a:r>
              <a:rPr lang="en-US" dirty="0" err="1">
                <a:solidFill>
                  <a:schemeClr val="bg1"/>
                </a:solidFill>
              </a:rPr>
              <a:t>data.region</a:t>
            </a:r>
            <a:r>
              <a:rPr lang="en-US" dirty="0">
                <a:solidFill>
                  <a:schemeClr val="bg1"/>
                </a:solidFill>
              </a:rPr>
              <a:t> != </a:t>
            </a:r>
            <a:r>
              <a:rPr lang="en-US" dirty="0" err="1">
                <a:solidFill>
                  <a:schemeClr val="bg1"/>
                </a:solidFill>
              </a:rPr>
              <a:t>user.region</a:t>
            </a:r>
            <a:endParaRPr lang="en-US" dirty="0">
              <a:solidFill>
                <a:schemeClr val="bg1"/>
              </a:solidFill>
            </a:endParaRPr>
          </a:p>
          <a:p>
            <a:endParaRPr lang="en-US" dirty="0">
              <a:solidFill>
                <a:schemeClr val="bg1"/>
              </a:solidFill>
            </a:endParaRPr>
          </a:p>
          <a:p>
            <a:r>
              <a:rPr lang="en-US" dirty="0">
                <a:solidFill>
                  <a:schemeClr val="bg1"/>
                </a:solidFill>
              </a:rPr>
              <a:t>  - name: </a:t>
            </a:r>
            <a:r>
              <a:rPr lang="en-US" dirty="0" err="1">
                <a:solidFill>
                  <a:schemeClr val="bg1"/>
                </a:solidFill>
              </a:rPr>
              <a:t>Steward_Metadata_Admin</a:t>
            </a:r>
            <a:endParaRPr lang="en-US" dirty="0">
              <a:solidFill>
                <a:schemeClr val="bg1"/>
              </a:solidFill>
            </a:endParaRPr>
          </a:p>
          <a:p>
            <a:r>
              <a:rPr lang="en-US" dirty="0">
                <a:solidFill>
                  <a:schemeClr val="bg1"/>
                </a:solidFill>
              </a:rPr>
              <a:t>    </a:t>
            </a:r>
            <a:r>
              <a:rPr lang="en-US" dirty="0" err="1">
                <a:solidFill>
                  <a:schemeClr val="bg1"/>
                </a:solidFill>
              </a:rPr>
              <a:t>applies_to</a:t>
            </a:r>
            <a:r>
              <a:rPr lang="en-US" dirty="0">
                <a:solidFill>
                  <a:schemeClr val="bg1"/>
                </a:solidFill>
              </a:rPr>
              <a:t>: "*"</a:t>
            </a:r>
          </a:p>
          <a:p>
            <a:r>
              <a:rPr lang="en-US" dirty="0">
                <a:solidFill>
                  <a:schemeClr val="bg1"/>
                </a:solidFill>
              </a:rPr>
              <a:t>    </a:t>
            </a:r>
            <a:r>
              <a:rPr lang="en-US" dirty="0" err="1">
                <a:solidFill>
                  <a:schemeClr val="bg1"/>
                </a:solidFill>
              </a:rPr>
              <a:t>allow_if</a:t>
            </a:r>
            <a:r>
              <a:rPr lang="en-US" dirty="0">
                <a:solidFill>
                  <a:schemeClr val="bg1"/>
                </a:solidFill>
              </a:rPr>
              <a:t>:</a:t>
            </a:r>
          </a:p>
          <a:p>
            <a:r>
              <a:rPr lang="en-US" dirty="0">
                <a:solidFill>
                  <a:schemeClr val="bg1"/>
                </a:solidFill>
              </a:rPr>
              <a:t>      </a:t>
            </a:r>
            <a:r>
              <a:rPr lang="en-US" dirty="0" err="1">
                <a:solidFill>
                  <a:schemeClr val="bg1"/>
                </a:solidFill>
              </a:rPr>
              <a:t>rbac_role</a:t>
            </a:r>
            <a:r>
              <a:rPr lang="en-US" dirty="0">
                <a:solidFill>
                  <a:schemeClr val="bg1"/>
                </a:solidFill>
              </a:rPr>
              <a:t>: </a:t>
            </a:r>
            <a:r>
              <a:rPr lang="en-US" dirty="0" err="1">
                <a:solidFill>
                  <a:schemeClr val="bg1"/>
                </a:solidFill>
              </a:rPr>
              <a:t>DataSteward</a:t>
            </a:r>
            <a:endParaRPr lang="en-US" dirty="0">
              <a:solidFill>
                <a:schemeClr val="bg1"/>
              </a:solidFill>
            </a:endParaRPr>
          </a:p>
        </p:txBody>
      </p:sp>
      <p:sp>
        <p:nvSpPr>
          <p:cNvPr id="5" name="TextBox 4">
            <a:extLst>
              <a:ext uri="{FF2B5EF4-FFF2-40B4-BE49-F238E27FC236}">
                <a16:creationId xmlns:a16="http://schemas.microsoft.com/office/drawing/2014/main" id="{FE1E9012-2C55-45EF-E97E-1C5883F56BE9}"/>
              </a:ext>
            </a:extLst>
          </p:cNvPr>
          <p:cNvSpPr txBox="1"/>
          <p:nvPr/>
        </p:nvSpPr>
        <p:spPr>
          <a:xfrm>
            <a:off x="403514" y="2245558"/>
            <a:ext cx="5882986" cy="4247317"/>
          </a:xfrm>
          <a:prstGeom prst="rect">
            <a:avLst/>
          </a:prstGeom>
          <a:noFill/>
        </p:spPr>
        <p:txBody>
          <a:bodyPr wrap="square">
            <a:spAutoFit/>
          </a:bodyPr>
          <a:lstStyle/>
          <a:p>
            <a:r>
              <a:rPr lang="en-US" dirty="0" err="1">
                <a:solidFill>
                  <a:schemeClr val="bg1"/>
                </a:solidFill>
              </a:rPr>
              <a:t>access_policies</a:t>
            </a:r>
            <a:r>
              <a:rPr lang="en-US" dirty="0">
                <a:solidFill>
                  <a:schemeClr val="bg1"/>
                </a:solidFill>
              </a:rPr>
              <a:t>:</a:t>
            </a:r>
          </a:p>
          <a:p>
            <a:r>
              <a:rPr lang="en-US" dirty="0">
                <a:solidFill>
                  <a:schemeClr val="bg1"/>
                </a:solidFill>
              </a:rPr>
              <a:t>  - name: </a:t>
            </a:r>
            <a:r>
              <a:rPr lang="en-US" dirty="0" err="1">
                <a:solidFill>
                  <a:schemeClr val="bg1"/>
                </a:solidFill>
              </a:rPr>
              <a:t>Supplier_Domain_Read</a:t>
            </a:r>
            <a:endParaRPr lang="en-US" dirty="0">
              <a:solidFill>
                <a:schemeClr val="bg1"/>
              </a:solidFill>
            </a:endParaRPr>
          </a:p>
          <a:p>
            <a:r>
              <a:rPr lang="en-US" dirty="0">
                <a:solidFill>
                  <a:schemeClr val="bg1"/>
                </a:solidFill>
              </a:rPr>
              <a:t>    </a:t>
            </a:r>
            <a:r>
              <a:rPr lang="en-US" dirty="0" err="1">
                <a:solidFill>
                  <a:schemeClr val="bg1"/>
                </a:solidFill>
              </a:rPr>
              <a:t>applies_to</a:t>
            </a:r>
            <a:r>
              <a:rPr lang="en-US" dirty="0">
                <a:solidFill>
                  <a:schemeClr val="bg1"/>
                </a:solidFill>
              </a:rPr>
              <a:t>: Supplier</a:t>
            </a:r>
          </a:p>
          <a:p>
            <a:r>
              <a:rPr lang="en-US" dirty="0">
                <a:solidFill>
                  <a:schemeClr val="bg1"/>
                </a:solidFill>
              </a:rPr>
              <a:t>    </a:t>
            </a:r>
            <a:r>
              <a:rPr lang="en-US" dirty="0" err="1">
                <a:solidFill>
                  <a:schemeClr val="bg1"/>
                </a:solidFill>
              </a:rPr>
              <a:t>allow_if</a:t>
            </a:r>
            <a:r>
              <a:rPr lang="en-US" dirty="0">
                <a:solidFill>
                  <a:schemeClr val="bg1"/>
                </a:solidFill>
              </a:rPr>
              <a:t>:</a:t>
            </a:r>
          </a:p>
          <a:p>
            <a:r>
              <a:rPr lang="en-US" dirty="0">
                <a:solidFill>
                  <a:schemeClr val="bg1"/>
                </a:solidFill>
              </a:rPr>
              <a:t>      </a:t>
            </a:r>
            <a:r>
              <a:rPr lang="en-US" dirty="0" err="1">
                <a:solidFill>
                  <a:schemeClr val="bg1"/>
                </a:solidFill>
              </a:rPr>
              <a:t>rbac_role</a:t>
            </a:r>
            <a:r>
              <a:rPr lang="en-US" dirty="0">
                <a:solidFill>
                  <a:schemeClr val="bg1"/>
                </a:solidFill>
              </a:rPr>
              <a:t>: </a:t>
            </a:r>
            <a:r>
              <a:rPr lang="en-US" dirty="0" err="1">
                <a:solidFill>
                  <a:schemeClr val="bg1"/>
                </a:solidFill>
              </a:rPr>
              <a:t>SupplierTeam</a:t>
            </a:r>
            <a:endParaRPr lang="en-US" dirty="0">
              <a:solidFill>
                <a:schemeClr val="bg1"/>
              </a:solidFill>
            </a:endParaRPr>
          </a:p>
          <a:p>
            <a:r>
              <a:rPr lang="en-US" dirty="0">
                <a:solidFill>
                  <a:schemeClr val="bg1"/>
                </a:solidFill>
              </a:rPr>
              <a:t>    </a:t>
            </a:r>
            <a:r>
              <a:rPr lang="en-US" dirty="0" err="1">
                <a:solidFill>
                  <a:schemeClr val="bg1"/>
                </a:solidFill>
              </a:rPr>
              <a:t>deny_if</a:t>
            </a:r>
            <a:r>
              <a:rPr lang="en-US" dirty="0">
                <a:solidFill>
                  <a:schemeClr val="bg1"/>
                </a:solidFill>
              </a:rPr>
              <a:t>:</a:t>
            </a:r>
          </a:p>
          <a:p>
            <a:r>
              <a:rPr lang="en-US" dirty="0">
                <a:solidFill>
                  <a:schemeClr val="bg1"/>
                </a:solidFill>
              </a:rPr>
              <a:t>      </a:t>
            </a:r>
            <a:r>
              <a:rPr lang="en-US" dirty="0" err="1">
                <a:solidFill>
                  <a:schemeClr val="bg1"/>
                </a:solidFill>
              </a:rPr>
              <a:t>data.sensitivity</a:t>
            </a:r>
            <a:r>
              <a:rPr lang="en-US" dirty="0">
                <a:solidFill>
                  <a:schemeClr val="bg1"/>
                </a:solidFill>
              </a:rPr>
              <a:t>: high</a:t>
            </a:r>
          </a:p>
          <a:p>
            <a:r>
              <a:rPr lang="en-US" dirty="0">
                <a:solidFill>
                  <a:schemeClr val="bg1"/>
                </a:solidFill>
              </a:rPr>
              <a:t>      </a:t>
            </a:r>
            <a:r>
              <a:rPr lang="en-US" dirty="0" err="1">
                <a:solidFill>
                  <a:schemeClr val="bg1"/>
                </a:solidFill>
              </a:rPr>
              <a:t>user.clearance_level</a:t>
            </a:r>
            <a:r>
              <a:rPr lang="en-US" dirty="0">
                <a:solidFill>
                  <a:schemeClr val="bg1"/>
                </a:solidFill>
              </a:rPr>
              <a:t>: low</a:t>
            </a:r>
          </a:p>
          <a:p>
            <a:endParaRPr lang="en-US" dirty="0">
              <a:solidFill>
                <a:schemeClr val="bg1"/>
              </a:solidFill>
            </a:endParaRPr>
          </a:p>
          <a:p>
            <a:r>
              <a:rPr lang="en-US" dirty="0">
                <a:solidFill>
                  <a:schemeClr val="bg1"/>
                </a:solidFill>
              </a:rPr>
              <a:t>  - name: </a:t>
            </a:r>
            <a:r>
              <a:rPr lang="en-US" dirty="0" err="1">
                <a:solidFill>
                  <a:schemeClr val="bg1"/>
                </a:solidFill>
              </a:rPr>
              <a:t>Compliance_Domain_Write</a:t>
            </a:r>
            <a:endParaRPr lang="en-US" dirty="0">
              <a:solidFill>
                <a:schemeClr val="bg1"/>
              </a:solidFill>
            </a:endParaRPr>
          </a:p>
          <a:p>
            <a:r>
              <a:rPr lang="en-US" dirty="0">
                <a:solidFill>
                  <a:schemeClr val="bg1"/>
                </a:solidFill>
              </a:rPr>
              <a:t>    </a:t>
            </a:r>
            <a:r>
              <a:rPr lang="en-US" dirty="0" err="1">
                <a:solidFill>
                  <a:schemeClr val="bg1"/>
                </a:solidFill>
              </a:rPr>
              <a:t>applies_to</a:t>
            </a:r>
            <a:r>
              <a:rPr lang="en-US" dirty="0">
                <a:solidFill>
                  <a:schemeClr val="bg1"/>
                </a:solidFill>
              </a:rPr>
              <a:t>: Compliance</a:t>
            </a:r>
          </a:p>
          <a:p>
            <a:r>
              <a:rPr lang="en-US" dirty="0">
                <a:solidFill>
                  <a:schemeClr val="bg1"/>
                </a:solidFill>
              </a:rPr>
              <a:t>    </a:t>
            </a:r>
            <a:r>
              <a:rPr lang="en-US" dirty="0" err="1">
                <a:solidFill>
                  <a:schemeClr val="bg1"/>
                </a:solidFill>
              </a:rPr>
              <a:t>allow_if</a:t>
            </a:r>
            <a:r>
              <a:rPr lang="en-US" dirty="0">
                <a:solidFill>
                  <a:schemeClr val="bg1"/>
                </a:solidFill>
              </a:rPr>
              <a:t>:</a:t>
            </a:r>
          </a:p>
          <a:p>
            <a:r>
              <a:rPr lang="en-US" dirty="0">
                <a:solidFill>
                  <a:schemeClr val="bg1"/>
                </a:solidFill>
              </a:rPr>
              <a:t>      </a:t>
            </a:r>
            <a:r>
              <a:rPr lang="en-US" dirty="0" err="1">
                <a:solidFill>
                  <a:schemeClr val="bg1"/>
                </a:solidFill>
              </a:rPr>
              <a:t>rbac_role</a:t>
            </a:r>
            <a:r>
              <a:rPr lang="en-US" dirty="0">
                <a:solidFill>
                  <a:schemeClr val="bg1"/>
                </a:solidFill>
              </a:rPr>
              <a:t>: </a:t>
            </a:r>
            <a:r>
              <a:rPr lang="en-US" dirty="0" err="1">
                <a:solidFill>
                  <a:schemeClr val="bg1"/>
                </a:solidFill>
              </a:rPr>
              <a:t>ComplianceTeam</a:t>
            </a:r>
            <a:endParaRPr lang="en-US" dirty="0">
              <a:solidFill>
                <a:schemeClr val="bg1"/>
              </a:solidFill>
            </a:endParaRPr>
          </a:p>
          <a:p>
            <a:r>
              <a:rPr lang="en-US" dirty="0">
                <a:solidFill>
                  <a:schemeClr val="bg1"/>
                </a:solidFill>
              </a:rPr>
              <a:t>    </a:t>
            </a:r>
            <a:r>
              <a:rPr lang="en-US" dirty="0" err="1">
                <a:solidFill>
                  <a:schemeClr val="bg1"/>
                </a:solidFill>
              </a:rPr>
              <a:t>deny_if</a:t>
            </a:r>
            <a:r>
              <a:rPr lang="en-US" dirty="0">
                <a:solidFill>
                  <a:schemeClr val="bg1"/>
                </a:solidFill>
              </a:rPr>
              <a:t>:</a:t>
            </a:r>
          </a:p>
          <a:p>
            <a:r>
              <a:rPr lang="en-US" dirty="0">
                <a:solidFill>
                  <a:schemeClr val="bg1"/>
                </a:solidFill>
              </a:rPr>
              <a:t>      </a:t>
            </a:r>
            <a:r>
              <a:rPr lang="en-US" dirty="0" err="1">
                <a:solidFill>
                  <a:schemeClr val="bg1"/>
                </a:solidFill>
              </a:rPr>
              <a:t>user.certification</a:t>
            </a:r>
            <a:r>
              <a:rPr lang="en-US" dirty="0">
                <a:solidFill>
                  <a:schemeClr val="bg1"/>
                </a:solidFill>
              </a:rPr>
              <a:t>: none</a:t>
            </a:r>
          </a:p>
        </p:txBody>
      </p:sp>
      <p:sp>
        <p:nvSpPr>
          <p:cNvPr id="7" name="TextBox 6">
            <a:extLst>
              <a:ext uri="{FF2B5EF4-FFF2-40B4-BE49-F238E27FC236}">
                <a16:creationId xmlns:a16="http://schemas.microsoft.com/office/drawing/2014/main" id="{4DD81FF5-D4AA-1228-B6DB-9F74517ADC04}"/>
              </a:ext>
            </a:extLst>
          </p:cNvPr>
          <p:cNvSpPr txBox="1"/>
          <p:nvPr/>
        </p:nvSpPr>
        <p:spPr>
          <a:xfrm>
            <a:off x="403514" y="1690688"/>
            <a:ext cx="6192982" cy="523220"/>
          </a:xfrm>
          <a:prstGeom prst="rect">
            <a:avLst/>
          </a:prstGeom>
          <a:noFill/>
        </p:spPr>
        <p:txBody>
          <a:bodyPr wrap="square">
            <a:spAutoFit/>
          </a:bodyPr>
          <a:lstStyle/>
          <a:p>
            <a:pPr>
              <a:spcAft>
                <a:spcPts val="900"/>
              </a:spcAft>
              <a:buNone/>
            </a:pPr>
            <a:r>
              <a:rPr lang="en-US" sz="2800" dirty="0">
                <a:solidFill>
                  <a:schemeClr val="bg1"/>
                </a:solidFill>
                <a:effectLst/>
                <a:latin typeface="Ginto Copilot Variable"/>
              </a:rPr>
              <a:t>core governance logic</a:t>
            </a:r>
          </a:p>
        </p:txBody>
      </p:sp>
    </p:spTree>
    <p:extLst>
      <p:ext uri="{BB962C8B-B14F-4D97-AF65-F5344CB8AC3E}">
        <p14:creationId xmlns:p14="http://schemas.microsoft.com/office/powerpoint/2010/main" val="370681118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E938E4-0398-0396-5C56-17D11F0736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97BF4C-7B77-A2A2-AD99-11E56EEADE87}"/>
              </a:ext>
            </a:extLst>
          </p:cNvPr>
          <p:cNvSpPr>
            <a:spLocks noGrp="1"/>
          </p:cNvSpPr>
          <p:nvPr>
            <p:ph type="title"/>
          </p:nvPr>
        </p:nvSpPr>
        <p:spPr>
          <a:xfrm>
            <a:off x="838200" y="365125"/>
            <a:ext cx="10515600" cy="1325563"/>
          </a:xfrm>
        </p:spPr>
        <p:txBody>
          <a:bodyPr anchor="ctr">
            <a:normAutofit/>
          </a:bodyPr>
          <a:lstStyle/>
          <a:p>
            <a:r>
              <a:rPr lang="en-US" b="1" dirty="0"/>
              <a:t>5. IV. Row-Level Security (ABAC) Template</a:t>
            </a:r>
            <a:endParaRPr lang="en-US" sz="4800" b="1" cap="none" spc="0" dirty="0">
              <a:solidFill>
                <a:schemeClr val="bg1"/>
              </a:solidFill>
            </a:endParaRPr>
          </a:p>
        </p:txBody>
      </p:sp>
      <p:sp>
        <p:nvSpPr>
          <p:cNvPr id="6" name="TextBox 5">
            <a:extLst>
              <a:ext uri="{FF2B5EF4-FFF2-40B4-BE49-F238E27FC236}">
                <a16:creationId xmlns:a16="http://schemas.microsoft.com/office/drawing/2014/main" id="{C1E0B036-4093-CEC4-D67E-16C3642A00AA}"/>
              </a:ext>
            </a:extLst>
          </p:cNvPr>
          <p:cNvSpPr txBox="1"/>
          <p:nvPr/>
        </p:nvSpPr>
        <p:spPr>
          <a:xfrm>
            <a:off x="838200" y="2427146"/>
            <a:ext cx="6096000" cy="1754326"/>
          </a:xfrm>
          <a:prstGeom prst="rect">
            <a:avLst/>
          </a:prstGeom>
          <a:noFill/>
        </p:spPr>
        <p:txBody>
          <a:bodyPr wrap="square">
            <a:spAutoFit/>
          </a:bodyPr>
          <a:lstStyle/>
          <a:p>
            <a:r>
              <a:rPr lang="en-US" dirty="0" err="1">
                <a:solidFill>
                  <a:schemeClr val="bg1"/>
                </a:solidFill>
              </a:rPr>
              <a:t>row_level_security</a:t>
            </a:r>
            <a:r>
              <a:rPr lang="en-US" dirty="0">
                <a:solidFill>
                  <a:schemeClr val="bg1"/>
                </a:solidFill>
              </a:rPr>
              <a:t>:</a:t>
            </a:r>
          </a:p>
          <a:p>
            <a:r>
              <a:rPr lang="en-US" dirty="0">
                <a:solidFill>
                  <a:schemeClr val="bg1"/>
                </a:solidFill>
              </a:rPr>
              <a:t>  - name: </a:t>
            </a:r>
            <a:r>
              <a:rPr lang="en-US" dirty="0" err="1">
                <a:solidFill>
                  <a:schemeClr val="bg1"/>
                </a:solidFill>
              </a:rPr>
              <a:t>Region_Filter</a:t>
            </a:r>
            <a:endParaRPr lang="en-US" dirty="0">
              <a:solidFill>
                <a:schemeClr val="bg1"/>
              </a:solidFill>
            </a:endParaRPr>
          </a:p>
          <a:p>
            <a:r>
              <a:rPr lang="en-US" dirty="0">
                <a:solidFill>
                  <a:schemeClr val="bg1"/>
                </a:solidFill>
              </a:rPr>
              <a:t>    condition: "</a:t>
            </a:r>
            <a:r>
              <a:rPr lang="en-US" dirty="0" err="1">
                <a:solidFill>
                  <a:schemeClr val="bg1"/>
                </a:solidFill>
              </a:rPr>
              <a:t>record.region</a:t>
            </a:r>
            <a:r>
              <a:rPr lang="en-US" dirty="0">
                <a:solidFill>
                  <a:schemeClr val="bg1"/>
                </a:solidFill>
              </a:rPr>
              <a:t> == </a:t>
            </a:r>
            <a:r>
              <a:rPr lang="en-US" dirty="0" err="1">
                <a:solidFill>
                  <a:schemeClr val="bg1"/>
                </a:solidFill>
              </a:rPr>
              <a:t>user.region</a:t>
            </a:r>
            <a:r>
              <a:rPr lang="en-US" dirty="0">
                <a:solidFill>
                  <a:schemeClr val="bg1"/>
                </a:solidFill>
              </a:rPr>
              <a:t>"</a:t>
            </a:r>
          </a:p>
          <a:p>
            <a:r>
              <a:rPr lang="en-US" dirty="0">
                <a:solidFill>
                  <a:schemeClr val="bg1"/>
                </a:solidFill>
              </a:rPr>
              <a:t>    </a:t>
            </a:r>
            <a:r>
              <a:rPr lang="en-US" dirty="0" err="1">
                <a:solidFill>
                  <a:schemeClr val="bg1"/>
                </a:solidFill>
              </a:rPr>
              <a:t>applies_to</a:t>
            </a:r>
            <a:r>
              <a:rPr lang="en-US" dirty="0">
                <a:solidFill>
                  <a:schemeClr val="bg1"/>
                </a:solidFill>
              </a:rPr>
              <a:t>:</a:t>
            </a:r>
          </a:p>
          <a:p>
            <a:r>
              <a:rPr lang="en-US" dirty="0">
                <a:solidFill>
                  <a:schemeClr val="bg1"/>
                </a:solidFill>
              </a:rPr>
              <a:t>      - Supplier</a:t>
            </a:r>
          </a:p>
          <a:p>
            <a:r>
              <a:rPr lang="en-US" dirty="0">
                <a:solidFill>
                  <a:schemeClr val="bg1"/>
                </a:solidFill>
              </a:rPr>
              <a:t>      - Project</a:t>
            </a:r>
          </a:p>
        </p:txBody>
      </p:sp>
      <p:sp>
        <p:nvSpPr>
          <p:cNvPr id="9" name="TextBox 8">
            <a:extLst>
              <a:ext uri="{FF2B5EF4-FFF2-40B4-BE49-F238E27FC236}">
                <a16:creationId xmlns:a16="http://schemas.microsoft.com/office/drawing/2014/main" id="{9C9F057E-5473-1EE6-EC1C-A9F655BEBC9E}"/>
              </a:ext>
            </a:extLst>
          </p:cNvPr>
          <p:cNvSpPr txBox="1"/>
          <p:nvPr/>
        </p:nvSpPr>
        <p:spPr>
          <a:xfrm>
            <a:off x="838200" y="1874251"/>
            <a:ext cx="6096000" cy="461665"/>
          </a:xfrm>
          <a:prstGeom prst="rect">
            <a:avLst/>
          </a:prstGeom>
          <a:noFill/>
        </p:spPr>
        <p:txBody>
          <a:bodyPr wrap="square">
            <a:spAutoFit/>
          </a:bodyPr>
          <a:lstStyle/>
          <a:p>
            <a:pPr>
              <a:spcAft>
                <a:spcPts val="900"/>
              </a:spcAft>
              <a:buNone/>
            </a:pPr>
            <a:r>
              <a:rPr lang="en-US" sz="2400" dirty="0">
                <a:solidFill>
                  <a:schemeClr val="bg1"/>
                </a:solidFill>
                <a:effectLst/>
                <a:latin typeface="Ginto Copilot Variable"/>
              </a:rPr>
              <a:t>region-based filtering</a:t>
            </a:r>
          </a:p>
        </p:txBody>
      </p:sp>
    </p:spTree>
    <p:extLst>
      <p:ext uri="{BB962C8B-B14F-4D97-AF65-F5344CB8AC3E}">
        <p14:creationId xmlns:p14="http://schemas.microsoft.com/office/powerpoint/2010/main" val="51455301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6DD373-1FA7-BC84-166B-752DB5833F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48FF2A-47BE-D860-39C5-2895CDA34750}"/>
              </a:ext>
            </a:extLst>
          </p:cNvPr>
          <p:cNvSpPr>
            <a:spLocks noGrp="1"/>
          </p:cNvSpPr>
          <p:nvPr>
            <p:ph type="title"/>
          </p:nvPr>
        </p:nvSpPr>
        <p:spPr>
          <a:xfrm>
            <a:off x="838200" y="365125"/>
            <a:ext cx="10515600" cy="1325563"/>
          </a:xfrm>
        </p:spPr>
        <p:txBody>
          <a:bodyPr anchor="ctr">
            <a:normAutofit/>
          </a:bodyPr>
          <a:lstStyle/>
          <a:p>
            <a:r>
              <a:rPr lang="en-US" b="1" dirty="0"/>
              <a:t>5. IV. Field-Level Security Template</a:t>
            </a:r>
            <a:endParaRPr lang="en-US" sz="4800" b="1" cap="none" spc="0" dirty="0">
              <a:solidFill>
                <a:schemeClr val="bg1"/>
              </a:solidFill>
            </a:endParaRPr>
          </a:p>
        </p:txBody>
      </p:sp>
      <p:sp>
        <p:nvSpPr>
          <p:cNvPr id="6" name="TextBox 5">
            <a:extLst>
              <a:ext uri="{FF2B5EF4-FFF2-40B4-BE49-F238E27FC236}">
                <a16:creationId xmlns:a16="http://schemas.microsoft.com/office/drawing/2014/main" id="{FDC0FE59-2195-D173-39AF-D582940D2FFE}"/>
              </a:ext>
            </a:extLst>
          </p:cNvPr>
          <p:cNvSpPr txBox="1"/>
          <p:nvPr/>
        </p:nvSpPr>
        <p:spPr>
          <a:xfrm>
            <a:off x="838200" y="2427146"/>
            <a:ext cx="6096000" cy="3139321"/>
          </a:xfrm>
          <a:prstGeom prst="rect">
            <a:avLst/>
          </a:prstGeom>
          <a:noFill/>
        </p:spPr>
        <p:txBody>
          <a:bodyPr wrap="square">
            <a:spAutoFit/>
          </a:bodyPr>
          <a:lstStyle/>
          <a:p>
            <a:r>
              <a:rPr lang="en-US" dirty="0" err="1">
                <a:solidFill>
                  <a:schemeClr val="bg1"/>
                </a:solidFill>
              </a:rPr>
              <a:t>field_level_security</a:t>
            </a:r>
            <a:r>
              <a:rPr lang="en-US" dirty="0">
                <a:solidFill>
                  <a:schemeClr val="bg1"/>
                </a:solidFill>
              </a:rPr>
              <a:t>:</a:t>
            </a:r>
          </a:p>
          <a:p>
            <a:r>
              <a:rPr lang="en-US" dirty="0">
                <a:solidFill>
                  <a:schemeClr val="bg1"/>
                </a:solidFill>
              </a:rPr>
              <a:t>  - field: </a:t>
            </a:r>
            <a:r>
              <a:rPr lang="en-US" dirty="0" err="1">
                <a:solidFill>
                  <a:schemeClr val="bg1"/>
                </a:solidFill>
              </a:rPr>
              <a:t>hkid</a:t>
            </a:r>
            <a:endParaRPr lang="en-US" dirty="0">
              <a:solidFill>
                <a:schemeClr val="bg1"/>
              </a:solidFill>
            </a:endParaRPr>
          </a:p>
          <a:p>
            <a:r>
              <a:rPr lang="en-US" dirty="0">
                <a:solidFill>
                  <a:schemeClr val="bg1"/>
                </a:solidFill>
              </a:rPr>
              <a:t>    </a:t>
            </a:r>
            <a:r>
              <a:rPr lang="en-US" dirty="0" err="1">
                <a:solidFill>
                  <a:schemeClr val="bg1"/>
                </a:solidFill>
              </a:rPr>
              <a:t>mask_if</a:t>
            </a:r>
            <a:r>
              <a:rPr lang="en-US" dirty="0">
                <a:solidFill>
                  <a:schemeClr val="bg1"/>
                </a:solidFill>
              </a:rPr>
              <a:t>:</a:t>
            </a:r>
          </a:p>
          <a:p>
            <a:r>
              <a:rPr lang="en-US" dirty="0">
                <a:solidFill>
                  <a:schemeClr val="bg1"/>
                </a:solidFill>
              </a:rPr>
              <a:t>      </a:t>
            </a:r>
            <a:r>
              <a:rPr lang="en-US" dirty="0" err="1">
                <a:solidFill>
                  <a:schemeClr val="bg1"/>
                </a:solidFill>
              </a:rPr>
              <a:t>user.clearance_level</a:t>
            </a:r>
            <a:r>
              <a:rPr lang="en-US" dirty="0">
                <a:solidFill>
                  <a:schemeClr val="bg1"/>
                </a:solidFill>
              </a:rPr>
              <a:t>: low</a:t>
            </a:r>
          </a:p>
          <a:p>
            <a:r>
              <a:rPr lang="en-US" dirty="0">
                <a:solidFill>
                  <a:schemeClr val="bg1"/>
                </a:solidFill>
              </a:rPr>
              <a:t>    </a:t>
            </a:r>
            <a:r>
              <a:rPr lang="en-US" dirty="0" err="1">
                <a:solidFill>
                  <a:schemeClr val="bg1"/>
                </a:solidFill>
              </a:rPr>
              <a:t>mask_type</a:t>
            </a:r>
            <a:r>
              <a:rPr lang="en-US" dirty="0">
                <a:solidFill>
                  <a:schemeClr val="bg1"/>
                </a:solidFill>
              </a:rPr>
              <a:t>: partial</a:t>
            </a:r>
          </a:p>
          <a:p>
            <a:r>
              <a:rPr lang="en-US" dirty="0">
                <a:solidFill>
                  <a:schemeClr val="bg1"/>
                </a:solidFill>
              </a:rPr>
              <a:t>    </a:t>
            </a:r>
            <a:r>
              <a:rPr lang="en-US" dirty="0" err="1">
                <a:solidFill>
                  <a:schemeClr val="bg1"/>
                </a:solidFill>
              </a:rPr>
              <a:t>mask_pattern</a:t>
            </a:r>
            <a:r>
              <a:rPr lang="en-US" dirty="0">
                <a:solidFill>
                  <a:schemeClr val="bg1"/>
                </a:solidFill>
              </a:rPr>
              <a:t>: "A******(X)"</a:t>
            </a:r>
          </a:p>
          <a:p>
            <a:endParaRPr lang="en-US" dirty="0">
              <a:solidFill>
                <a:schemeClr val="bg1"/>
              </a:solidFill>
            </a:endParaRPr>
          </a:p>
          <a:p>
            <a:r>
              <a:rPr lang="en-US" dirty="0">
                <a:solidFill>
                  <a:schemeClr val="bg1"/>
                </a:solidFill>
              </a:rPr>
              <a:t>  - field: </a:t>
            </a:r>
            <a:r>
              <a:rPr lang="en-US" dirty="0" err="1">
                <a:solidFill>
                  <a:schemeClr val="bg1"/>
                </a:solidFill>
              </a:rPr>
              <a:t>tax_id</a:t>
            </a:r>
            <a:endParaRPr lang="en-US" dirty="0">
              <a:solidFill>
                <a:schemeClr val="bg1"/>
              </a:solidFill>
            </a:endParaRPr>
          </a:p>
          <a:p>
            <a:r>
              <a:rPr lang="en-US" dirty="0">
                <a:solidFill>
                  <a:schemeClr val="bg1"/>
                </a:solidFill>
              </a:rPr>
              <a:t>    </a:t>
            </a:r>
            <a:r>
              <a:rPr lang="en-US" dirty="0" err="1">
                <a:solidFill>
                  <a:schemeClr val="bg1"/>
                </a:solidFill>
              </a:rPr>
              <a:t>mask_if</a:t>
            </a:r>
            <a:r>
              <a:rPr lang="en-US" dirty="0">
                <a:solidFill>
                  <a:schemeClr val="bg1"/>
                </a:solidFill>
              </a:rPr>
              <a:t>:</a:t>
            </a:r>
          </a:p>
          <a:p>
            <a:r>
              <a:rPr lang="en-US" dirty="0">
                <a:solidFill>
                  <a:schemeClr val="bg1"/>
                </a:solidFill>
              </a:rPr>
              <a:t>      </a:t>
            </a:r>
            <a:r>
              <a:rPr lang="en-US" dirty="0" err="1">
                <a:solidFill>
                  <a:schemeClr val="bg1"/>
                </a:solidFill>
              </a:rPr>
              <a:t>user.job_function</a:t>
            </a:r>
            <a:r>
              <a:rPr lang="en-US" dirty="0">
                <a:solidFill>
                  <a:schemeClr val="bg1"/>
                </a:solidFill>
              </a:rPr>
              <a:t> != "compliance"</a:t>
            </a:r>
          </a:p>
          <a:p>
            <a:r>
              <a:rPr lang="en-US" dirty="0">
                <a:solidFill>
                  <a:schemeClr val="bg1"/>
                </a:solidFill>
              </a:rPr>
              <a:t>    </a:t>
            </a:r>
            <a:r>
              <a:rPr lang="en-US" dirty="0" err="1">
                <a:solidFill>
                  <a:schemeClr val="bg1"/>
                </a:solidFill>
              </a:rPr>
              <a:t>mask_type</a:t>
            </a:r>
            <a:r>
              <a:rPr lang="en-US" dirty="0">
                <a:solidFill>
                  <a:schemeClr val="bg1"/>
                </a:solidFill>
              </a:rPr>
              <a:t>: nullify</a:t>
            </a:r>
          </a:p>
        </p:txBody>
      </p:sp>
      <p:sp>
        <p:nvSpPr>
          <p:cNvPr id="9" name="TextBox 8">
            <a:extLst>
              <a:ext uri="{FF2B5EF4-FFF2-40B4-BE49-F238E27FC236}">
                <a16:creationId xmlns:a16="http://schemas.microsoft.com/office/drawing/2014/main" id="{CC342539-5CBD-E91E-F383-E219DE9A4D24}"/>
              </a:ext>
            </a:extLst>
          </p:cNvPr>
          <p:cNvSpPr txBox="1"/>
          <p:nvPr/>
        </p:nvSpPr>
        <p:spPr>
          <a:xfrm>
            <a:off x="838199" y="1874251"/>
            <a:ext cx="7211291" cy="461665"/>
          </a:xfrm>
          <a:prstGeom prst="rect">
            <a:avLst/>
          </a:prstGeom>
          <a:noFill/>
        </p:spPr>
        <p:txBody>
          <a:bodyPr wrap="square">
            <a:spAutoFit/>
          </a:bodyPr>
          <a:lstStyle/>
          <a:p>
            <a:pPr>
              <a:spcAft>
                <a:spcPts val="900"/>
              </a:spcAft>
              <a:buNone/>
            </a:pPr>
            <a:r>
              <a:rPr lang="en-US" sz="2400" dirty="0">
                <a:solidFill>
                  <a:schemeClr val="bg1"/>
                </a:solidFill>
                <a:effectLst/>
                <a:latin typeface="Ginto Copilot Variable"/>
              </a:rPr>
              <a:t>protects sensitive fields like HKID, passport, tax ID</a:t>
            </a:r>
          </a:p>
        </p:txBody>
      </p:sp>
    </p:spTree>
    <p:extLst>
      <p:ext uri="{BB962C8B-B14F-4D97-AF65-F5344CB8AC3E}">
        <p14:creationId xmlns:p14="http://schemas.microsoft.com/office/powerpoint/2010/main" val="183313357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D68159-1256-B423-A1CC-2EA56012A0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AC1D0D-8CC9-55A9-7AC0-DD56D5FC515B}"/>
              </a:ext>
            </a:extLst>
          </p:cNvPr>
          <p:cNvSpPr>
            <a:spLocks noGrp="1"/>
          </p:cNvSpPr>
          <p:nvPr>
            <p:ph type="title"/>
          </p:nvPr>
        </p:nvSpPr>
        <p:spPr>
          <a:xfrm>
            <a:off x="838200" y="365125"/>
            <a:ext cx="10515600" cy="1325563"/>
          </a:xfrm>
        </p:spPr>
        <p:txBody>
          <a:bodyPr anchor="ctr">
            <a:normAutofit/>
          </a:bodyPr>
          <a:lstStyle/>
          <a:p>
            <a:r>
              <a:rPr lang="en-US" b="1" dirty="0"/>
              <a:t>5. V. Accountability Trails Architecture</a:t>
            </a:r>
            <a:endParaRPr lang="en-US" b="1" cap="none" spc="0" dirty="0"/>
          </a:p>
        </p:txBody>
      </p:sp>
      <p:pic>
        <p:nvPicPr>
          <p:cNvPr id="4" name="Picture 3" descr="A diagram of a company&#10;&#10;AI-generated content may be incorrect.">
            <a:extLst>
              <a:ext uri="{FF2B5EF4-FFF2-40B4-BE49-F238E27FC236}">
                <a16:creationId xmlns:a16="http://schemas.microsoft.com/office/drawing/2014/main" id="{1ECDED83-EB0D-21A4-696F-51B087DAC701}"/>
              </a:ext>
            </a:extLst>
          </p:cNvPr>
          <p:cNvPicPr>
            <a:picLocks noChangeAspect="1"/>
          </p:cNvPicPr>
          <p:nvPr/>
        </p:nvPicPr>
        <p:blipFill>
          <a:blip r:embed="rId3"/>
          <a:stretch>
            <a:fillRect/>
          </a:stretch>
        </p:blipFill>
        <p:spPr>
          <a:xfrm>
            <a:off x="4643741" y="1825625"/>
            <a:ext cx="2904517" cy="4351338"/>
          </a:xfrm>
          <a:prstGeom prst="rect">
            <a:avLst/>
          </a:prstGeom>
          <a:noFill/>
        </p:spPr>
      </p:pic>
    </p:spTree>
    <p:extLst>
      <p:ext uri="{BB962C8B-B14F-4D97-AF65-F5344CB8AC3E}">
        <p14:creationId xmlns:p14="http://schemas.microsoft.com/office/powerpoint/2010/main" val="3016879032"/>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061689-002C-A84C-C26E-4FA88D4DBAB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3E7633-28AF-7F3E-0403-FF5EBE34A776}"/>
              </a:ext>
            </a:extLst>
          </p:cNvPr>
          <p:cNvSpPr>
            <a:spLocks noGrp="1"/>
          </p:cNvSpPr>
          <p:nvPr>
            <p:ph type="title"/>
          </p:nvPr>
        </p:nvSpPr>
        <p:spPr>
          <a:xfrm>
            <a:off x="838200" y="365125"/>
            <a:ext cx="10515600" cy="1325563"/>
          </a:xfrm>
        </p:spPr>
        <p:txBody>
          <a:bodyPr anchor="ctr">
            <a:normAutofit/>
          </a:bodyPr>
          <a:lstStyle/>
          <a:p>
            <a:r>
              <a:rPr lang="en-US" b="1" dirty="0"/>
              <a:t>5. V. Access Approval Workflow Template</a:t>
            </a:r>
            <a:endParaRPr lang="en-US" sz="4800" b="1" cap="none" spc="0" dirty="0">
              <a:solidFill>
                <a:schemeClr val="bg1"/>
              </a:solidFill>
            </a:endParaRPr>
          </a:p>
        </p:txBody>
      </p:sp>
      <p:sp>
        <p:nvSpPr>
          <p:cNvPr id="6" name="TextBox 5">
            <a:extLst>
              <a:ext uri="{FF2B5EF4-FFF2-40B4-BE49-F238E27FC236}">
                <a16:creationId xmlns:a16="http://schemas.microsoft.com/office/drawing/2014/main" id="{E3258EAA-4FD1-8ADA-CE34-C130411DC4C2}"/>
              </a:ext>
            </a:extLst>
          </p:cNvPr>
          <p:cNvSpPr txBox="1"/>
          <p:nvPr/>
        </p:nvSpPr>
        <p:spPr>
          <a:xfrm>
            <a:off x="838200" y="2427146"/>
            <a:ext cx="6096000" cy="4247317"/>
          </a:xfrm>
          <a:prstGeom prst="rect">
            <a:avLst/>
          </a:prstGeom>
          <a:noFill/>
        </p:spPr>
        <p:txBody>
          <a:bodyPr wrap="square">
            <a:spAutoFit/>
          </a:bodyPr>
          <a:lstStyle/>
          <a:p>
            <a:r>
              <a:rPr lang="en-US" dirty="0" err="1">
                <a:solidFill>
                  <a:schemeClr val="bg1"/>
                </a:solidFill>
              </a:rPr>
              <a:t>access_workflow</a:t>
            </a:r>
            <a:r>
              <a:rPr lang="en-US" dirty="0">
                <a:solidFill>
                  <a:schemeClr val="bg1"/>
                </a:solidFill>
              </a:rPr>
              <a:t>:</a:t>
            </a:r>
          </a:p>
          <a:p>
            <a:r>
              <a:rPr lang="en-US" dirty="0">
                <a:solidFill>
                  <a:schemeClr val="bg1"/>
                </a:solidFill>
              </a:rPr>
              <a:t>  - name: </a:t>
            </a:r>
            <a:r>
              <a:rPr lang="en-US" dirty="0" err="1">
                <a:solidFill>
                  <a:schemeClr val="bg1"/>
                </a:solidFill>
              </a:rPr>
              <a:t>Supplier_Domain_Access_Request</a:t>
            </a:r>
            <a:endParaRPr lang="en-US" dirty="0">
              <a:solidFill>
                <a:schemeClr val="bg1"/>
              </a:solidFill>
            </a:endParaRPr>
          </a:p>
          <a:p>
            <a:r>
              <a:rPr lang="en-US" dirty="0">
                <a:solidFill>
                  <a:schemeClr val="bg1"/>
                </a:solidFill>
              </a:rPr>
              <a:t>    domain: Supplier</a:t>
            </a:r>
          </a:p>
          <a:p>
            <a:r>
              <a:rPr lang="en-US" dirty="0">
                <a:solidFill>
                  <a:schemeClr val="bg1"/>
                </a:solidFill>
              </a:rPr>
              <a:t>    </a:t>
            </a:r>
            <a:r>
              <a:rPr lang="en-US" dirty="0" err="1">
                <a:solidFill>
                  <a:schemeClr val="bg1"/>
                </a:solidFill>
              </a:rPr>
              <a:t>approval_required</a:t>
            </a:r>
            <a:r>
              <a:rPr lang="en-US" dirty="0">
                <a:solidFill>
                  <a:schemeClr val="bg1"/>
                </a:solidFill>
              </a:rPr>
              <a:t>: true</a:t>
            </a:r>
          </a:p>
          <a:p>
            <a:r>
              <a:rPr lang="en-US" dirty="0">
                <a:solidFill>
                  <a:schemeClr val="bg1"/>
                </a:solidFill>
              </a:rPr>
              <a:t>    approver: </a:t>
            </a:r>
            <a:r>
              <a:rPr lang="en-US" dirty="0" err="1">
                <a:solidFill>
                  <a:schemeClr val="bg1"/>
                </a:solidFill>
              </a:rPr>
              <a:t>DataOwner</a:t>
            </a:r>
            <a:endParaRPr lang="en-US" dirty="0">
              <a:solidFill>
                <a:schemeClr val="bg1"/>
              </a:solidFill>
            </a:endParaRPr>
          </a:p>
          <a:p>
            <a:r>
              <a:rPr lang="en-US" dirty="0">
                <a:solidFill>
                  <a:schemeClr val="bg1"/>
                </a:solidFill>
              </a:rPr>
              <a:t>    notify:</a:t>
            </a:r>
          </a:p>
          <a:p>
            <a:r>
              <a:rPr lang="en-US" dirty="0">
                <a:solidFill>
                  <a:schemeClr val="bg1"/>
                </a:solidFill>
              </a:rPr>
              <a:t>      - </a:t>
            </a:r>
            <a:r>
              <a:rPr lang="en-US" dirty="0" err="1">
                <a:solidFill>
                  <a:schemeClr val="bg1"/>
                </a:solidFill>
              </a:rPr>
              <a:t>DataSteward</a:t>
            </a:r>
            <a:endParaRPr lang="en-US" dirty="0">
              <a:solidFill>
                <a:schemeClr val="bg1"/>
              </a:solidFill>
            </a:endParaRPr>
          </a:p>
          <a:p>
            <a:r>
              <a:rPr lang="en-US" dirty="0">
                <a:solidFill>
                  <a:schemeClr val="bg1"/>
                </a:solidFill>
              </a:rPr>
              <a:t>      - </a:t>
            </a:r>
            <a:r>
              <a:rPr lang="en-US" dirty="0" err="1">
                <a:solidFill>
                  <a:schemeClr val="bg1"/>
                </a:solidFill>
              </a:rPr>
              <a:t>ComplianceTeam</a:t>
            </a:r>
            <a:endParaRPr lang="en-US" dirty="0">
              <a:solidFill>
                <a:schemeClr val="bg1"/>
              </a:solidFill>
            </a:endParaRPr>
          </a:p>
          <a:p>
            <a:endParaRPr lang="en-US" dirty="0">
              <a:solidFill>
                <a:schemeClr val="bg1"/>
              </a:solidFill>
            </a:endParaRPr>
          </a:p>
          <a:p>
            <a:r>
              <a:rPr lang="en-US" dirty="0">
                <a:solidFill>
                  <a:schemeClr val="bg1"/>
                </a:solidFill>
              </a:rPr>
              <a:t>  - name: </a:t>
            </a:r>
            <a:r>
              <a:rPr lang="en-US" dirty="0" err="1">
                <a:solidFill>
                  <a:schemeClr val="bg1"/>
                </a:solidFill>
              </a:rPr>
              <a:t>Compliance_Domain_Access_Request</a:t>
            </a:r>
            <a:endParaRPr lang="en-US" dirty="0">
              <a:solidFill>
                <a:schemeClr val="bg1"/>
              </a:solidFill>
            </a:endParaRPr>
          </a:p>
          <a:p>
            <a:r>
              <a:rPr lang="en-US" dirty="0">
                <a:solidFill>
                  <a:schemeClr val="bg1"/>
                </a:solidFill>
              </a:rPr>
              <a:t>    domain: Compliance</a:t>
            </a:r>
          </a:p>
          <a:p>
            <a:r>
              <a:rPr lang="en-US" dirty="0">
                <a:solidFill>
                  <a:schemeClr val="bg1"/>
                </a:solidFill>
              </a:rPr>
              <a:t>    </a:t>
            </a:r>
            <a:r>
              <a:rPr lang="en-US" dirty="0" err="1">
                <a:solidFill>
                  <a:schemeClr val="bg1"/>
                </a:solidFill>
              </a:rPr>
              <a:t>approval_required</a:t>
            </a:r>
            <a:r>
              <a:rPr lang="en-US" dirty="0">
                <a:solidFill>
                  <a:schemeClr val="bg1"/>
                </a:solidFill>
              </a:rPr>
              <a:t>: true</a:t>
            </a:r>
          </a:p>
          <a:p>
            <a:r>
              <a:rPr lang="en-US" dirty="0">
                <a:solidFill>
                  <a:schemeClr val="bg1"/>
                </a:solidFill>
              </a:rPr>
              <a:t>    approver: </a:t>
            </a:r>
            <a:r>
              <a:rPr lang="en-US" dirty="0" err="1">
                <a:solidFill>
                  <a:schemeClr val="bg1"/>
                </a:solidFill>
              </a:rPr>
              <a:t>DataOwner</a:t>
            </a:r>
            <a:endParaRPr lang="en-US" dirty="0">
              <a:solidFill>
                <a:schemeClr val="bg1"/>
              </a:solidFill>
            </a:endParaRPr>
          </a:p>
          <a:p>
            <a:r>
              <a:rPr lang="en-US" dirty="0">
                <a:solidFill>
                  <a:schemeClr val="bg1"/>
                </a:solidFill>
              </a:rPr>
              <a:t>    notify:</a:t>
            </a:r>
          </a:p>
          <a:p>
            <a:r>
              <a:rPr lang="en-US" dirty="0">
                <a:solidFill>
                  <a:schemeClr val="bg1"/>
                </a:solidFill>
              </a:rPr>
              <a:t>      - </a:t>
            </a:r>
            <a:r>
              <a:rPr lang="en-US" dirty="0" err="1">
                <a:solidFill>
                  <a:schemeClr val="bg1"/>
                </a:solidFill>
              </a:rPr>
              <a:t>InternalAudit</a:t>
            </a:r>
            <a:endParaRPr lang="en-US" dirty="0">
              <a:solidFill>
                <a:schemeClr val="bg1"/>
              </a:solidFill>
            </a:endParaRPr>
          </a:p>
        </p:txBody>
      </p:sp>
      <p:sp>
        <p:nvSpPr>
          <p:cNvPr id="9" name="TextBox 8">
            <a:extLst>
              <a:ext uri="{FF2B5EF4-FFF2-40B4-BE49-F238E27FC236}">
                <a16:creationId xmlns:a16="http://schemas.microsoft.com/office/drawing/2014/main" id="{4F39E923-B061-3470-4E84-4BCE461B7CED}"/>
              </a:ext>
            </a:extLst>
          </p:cNvPr>
          <p:cNvSpPr txBox="1"/>
          <p:nvPr/>
        </p:nvSpPr>
        <p:spPr>
          <a:xfrm>
            <a:off x="838199" y="1874251"/>
            <a:ext cx="7211291" cy="461665"/>
          </a:xfrm>
          <a:prstGeom prst="rect">
            <a:avLst/>
          </a:prstGeom>
          <a:noFill/>
        </p:spPr>
        <p:txBody>
          <a:bodyPr wrap="square">
            <a:spAutoFit/>
          </a:bodyPr>
          <a:lstStyle/>
          <a:p>
            <a:pPr>
              <a:spcAft>
                <a:spcPts val="900"/>
              </a:spcAft>
              <a:buNone/>
            </a:pPr>
            <a:r>
              <a:rPr lang="en-US" sz="2400" dirty="0">
                <a:solidFill>
                  <a:schemeClr val="bg1"/>
                </a:solidFill>
                <a:effectLst/>
                <a:latin typeface="Ginto Copilot Variable"/>
              </a:rPr>
              <a:t>This ties RBAC/ABAC to Data Owner approvals</a:t>
            </a:r>
          </a:p>
        </p:txBody>
      </p:sp>
    </p:spTree>
    <p:extLst>
      <p:ext uri="{BB962C8B-B14F-4D97-AF65-F5344CB8AC3E}">
        <p14:creationId xmlns:p14="http://schemas.microsoft.com/office/powerpoint/2010/main" val="462449360"/>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34A90F-5BEF-B4B7-8219-DF66B0C95A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23AF4F-5A8A-4861-0B11-F432C84684D0}"/>
              </a:ext>
            </a:extLst>
          </p:cNvPr>
          <p:cNvSpPr>
            <a:spLocks noGrp="1"/>
          </p:cNvSpPr>
          <p:nvPr>
            <p:ph type="title"/>
          </p:nvPr>
        </p:nvSpPr>
        <p:spPr>
          <a:xfrm>
            <a:off x="838200" y="365125"/>
            <a:ext cx="10515600" cy="1325563"/>
          </a:xfrm>
        </p:spPr>
        <p:txBody>
          <a:bodyPr anchor="ctr">
            <a:normAutofit/>
          </a:bodyPr>
          <a:lstStyle/>
          <a:p>
            <a:r>
              <a:rPr lang="en-US" b="1" dirty="0"/>
              <a:t>5. V. Audit Logging Template</a:t>
            </a:r>
            <a:endParaRPr lang="en-US" sz="4800" b="1" cap="none" spc="0" dirty="0">
              <a:solidFill>
                <a:schemeClr val="bg1"/>
              </a:solidFill>
            </a:endParaRPr>
          </a:p>
        </p:txBody>
      </p:sp>
      <p:sp>
        <p:nvSpPr>
          <p:cNvPr id="6" name="TextBox 5">
            <a:extLst>
              <a:ext uri="{FF2B5EF4-FFF2-40B4-BE49-F238E27FC236}">
                <a16:creationId xmlns:a16="http://schemas.microsoft.com/office/drawing/2014/main" id="{01F6EC6A-44F5-EB1A-A48A-D6B8D9829776}"/>
              </a:ext>
            </a:extLst>
          </p:cNvPr>
          <p:cNvSpPr txBox="1"/>
          <p:nvPr/>
        </p:nvSpPr>
        <p:spPr>
          <a:xfrm>
            <a:off x="838200" y="2427146"/>
            <a:ext cx="6096000" cy="3693319"/>
          </a:xfrm>
          <a:prstGeom prst="rect">
            <a:avLst/>
          </a:prstGeom>
          <a:noFill/>
        </p:spPr>
        <p:txBody>
          <a:bodyPr wrap="square">
            <a:spAutoFit/>
          </a:bodyPr>
          <a:lstStyle/>
          <a:p>
            <a:r>
              <a:rPr lang="en-US" dirty="0" err="1">
                <a:solidFill>
                  <a:schemeClr val="bg1"/>
                </a:solidFill>
              </a:rPr>
              <a:t>audit_log</a:t>
            </a:r>
            <a:r>
              <a:rPr lang="en-US" dirty="0">
                <a:solidFill>
                  <a:schemeClr val="bg1"/>
                </a:solidFill>
              </a:rPr>
              <a:t>:</a:t>
            </a:r>
          </a:p>
          <a:p>
            <a:r>
              <a:rPr lang="en-US" dirty="0">
                <a:solidFill>
                  <a:schemeClr val="bg1"/>
                </a:solidFill>
              </a:rPr>
              <a:t>  fields:</a:t>
            </a:r>
          </a:p>
          <a:p>
            <a:r>
              <a:rPr lang="en-US" dirty="0">
                <a:solidFill>
                  <a:schemeClr val="bg1"/>
                </a:solidFill>
              </a:rPr>
              <a:t>    - </a:t>
            </a:r>
            <a:r>
              <a:rPr lang="en-US" dirty="0" err="1">
                <a:solidFill>
                  <a:schemeClr val="bg1"/>
                </a:solidFill>
              </a:rPr>
              <a:t>user_id</a:t>
            </a:r>
            <a:endParaRPr lang="en-US" dirty="0">
              <a:solidFill>
                <a:schemeClr val="bg1"/>
              </a:solidFill>
            </a:endParaRPr>
          </a:p>
          <a:p>
            <a:r>
              <a:rPr lang="en-US" dirty="0">
                <a:solidFill>
                  <a:schemeClr val="bg1"/>
                </a:solidFill>
              </a:rPr>
              <a:t>    - </a:t>
            </a:r>
            <a:r>
              <a:rPr lang="en-US" dirty="0" err="1">
                <a:solidFill>
                  <a:schemeClr val="bg1"/>
                </a:solidFill>
              </a:rPr>
              <a:t>user_role</a:t>
            </a:r>
            <a:endParaRPr lang="en-US" dirty="0">
              <a:solidFill>
                <a:schemeClr val="bg1"/>
              </a:solidFill>
            </a:endParaRPr>
          </a:p>
          <a:p>
            <a:r>
              <a:rPr lang="en-US" dirty="0">
                <a:solidFill>
                  <a:schemeClr val="bg1"/>
                </a:solidFill>
              </a:rPr>
              <a:t>    - </a:t>
            </a:r>
            <a:r>
              <a:rPr lang="en-US" dirty="0" err="1">
                <a:solidFill>
                  <a:schemeClr val="bg1"/>
                </a:solidFill>
              </a:rPr>
              <a:t>user_attributes</a:t>
            </a:r>
            <a:endParaRPr lang="en-US" dirty="0">
              <a:solidFill>
                <a:schemeClr val="bg1"/>
              </a:solidFill>
            </a:endParaRPr>
          </a:p>
          <a:p>
            <a:r>
              <a:rPr lang="en-US" dirty="0">
                <a:solidFill>
                  <a:schemeClr val="bg1"/>
                </a:solidFill>
              </a:rPr>
              <a:t>    - resource</a:t>
            </a:r>
          </a:p>
          <a:p>
            <a:r>
              <a:rPr lang="en-US" dirty="0">
                <a:solidFill>
                  <a:schemeClr val="bg1"/>
                </a:solidFill>
              </a:rPr>
              <a:t>    - domain</a:t>
            </a:r>
          </a:p>
          <a:p>
            <a:r>
              <a:rPr lang="en-US" dirty="0">
                <a:solidFill>
                  <a:schemeClr val="bg1"/>
                </a:solidFill>
              </a:rPr>
              <a:t>    - action</a:t>
            </a:r>
          </a:p>
          <a:p>
            <a:r>
              <a:rPr lang="en-US" dirty="0">
                <a:solidFill>
                  <a:schemeClr val="bg1"/>
                </a:solidFill>
              </a:rPr>
              <a:t>    - decision</a:t>
            </a:r>
          </a:p>
          <a:p>
            <a:r>
              <a:rPr lang="en-US" dirty="0">
                <a:solidFill>
                  <a:schemeClr val="bg1"/>
                </a:solidFill>
              </a:rPr>
              <a:t>    - reason</a:t>
            </a:r>
          </a:p>
          <a:p>
            <a:r>
              <a:rPr lang="en-US" dirty="0">
                <a:solidFill>
                  <a:schemeClr val="bg1"/>
                </a:solidFill>
              </a:rPr>
              <a:t>    - timestamp</a:t>
            </a:r>
          </a:p>
          <a:p>
            <a:r>
              <a:rPr lang="en-US" dirty="0">
                <a:solidFill>
                  <a:schemeClr val="bg1"/>
                </a:solidFill>
              </a:rPr>
              <a:t>    - approver</a:t>
            </a:r>
          </a:p>
          <a:p>
            <a:r>
              <a:rPr lang="en-US" dirty="0">
                <a:solidFill>
                  <a:schemeClr val="bg1"/>
                </a:solidFill>
              </a:rPr>
              <a:t>    - </a:t>
            </a:r>
            <a:r>
              <a:rPr lang="en-US" dirty="0" err="1">
                <a:solidFill>
                  <a:schemeClr val="bg1"/>
                </a:solidFill>
              </a:rPr>
              <a:t>policy_applied</a:t>
            </a:r>
            <a:endParaRPr lang="en-US" dirty="0">
              <a:solidFill>
                <a:schemeClr val="bg1"/>
              </a:solidFill>
            </a:endParaRPr>
          </a:p>
        </p:txBody>
      </p:sp>
      <p:sp>
        <p:nvSpPr>
          <p:cNvPr id="9" name="TextBox 8">
            <a:extLst>
              <a:ext uri="{FF2B5EF4-FFF2-40B4-BE49-F238E27FC236}">
                <a16:creationId xmlns:a16="http://schemas.microsoft.com/office/drawing/2014/main" id="{DF5CC1E8-F995-F5BD-CF20-BF7E702A28D3}"/>
              </a:ext>
            </a:extLst>
          </p:cNvPr>
          <p:cNvSpPr txBox="1"/>
          <p:nvPr/>
        </p:nvSpPr>
        <p:spPr>
          <a:xfrm>
            <a:off x="838199" y="1874251"/>
            <a:ext cx="7211291" cy="461665"/>
          </a:xfrm>
          <a:prstGeom prst="rect">
            <a:avLst/>
          </a:prstGeom>
          <a:noFill/>
        </p:spPr>
        <p:txBody>
          <a:bodyPr wrap="square">
            <a:spAutoFit/>
          </a:bodyPr>
          <a:lstStyle/>
          <a:p>
            <a:pPr>
              <a:spcAft>
                <a:spcPts val="900"/>
              </a:spcAft>
              <a:buNone/>
            </a:pPr>
            <a:r>
              <a:rPr lang="en-US" sz="2400" dirty="0">
                <a:solidFill>
                  <a:schemeClr val="bg1"/>
                </a:solidFill>
                <a:effectLst/>
                <a:latin typeface="Ginto Copilot Variable"/>
              </a:rPr>
              <a:t>Every access decision must be logged.</a:t>
            </a:r>
          </a:p>
        </p:txBody>
      </p:sp>
    </p:spTree>
    <p:extLst>
      <p:ext uri="{BB962C8B-B14F-4D97-AF65-F5344CB8AC3E}">
        <p14:creationId xmlns:p14="http://schemas.microsoft.com/office/powerpoint/2010/main" val="340913756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48A6B-2037-DE83-8307-D4A672198256}"/>
              </a:ext>
            </a:extLst>
          </p:cNvPr>
          <p:cNvSpPr>
            <a:spLocks noGrp="1"/>
          </p:cNvSpPr>
          <p:nvPr>
            <p:ph type="title"/>
          </p:nvPr>
        </p:nvSpPr>
        <p:spPr>
          <a:xfrm>
            <a:off x="838200" y="365125"/>
            <a:ext cx="10515600" cy="1325563"/>
          </a:xfrm>
        </p:spPr>
        <p:txBody>
          <a:bodyPr anchor="ctr">
            <a:normAutofit/>
          </a:bodyPr>
          <a:lstStyle/>
          <a:p>
            <a:r>
              <a:rPr lang="en-US" b="1" dirty="0"/>
              <a:t>1. Why Governance Matters</a:t>
            </a:r>
            <a:endParaRPr lang="en-US" sz="4800" b="1" cap="none" spc="0" dirty="0">
              <a:solidFill>
                <a:schemeClr val="bg1"/>
              </a:solidFill>
            </a:endParaRPr>
          </a:p>
        </p:txBody>
      </p:sp>
      <p:sp>
        <p:nvSpPr>
          <p:cNvPr id="4" name="Content Placeholder 3">
            <a:extLst>
              <a:ext uri="{FF2B5EF4-FFF2-40B4-BE49-F238E27FC236}">
                <a16:creationId xmlns:a16="http://schemas.microsoft.com/office/drawing/2014/main" id="{AA450BE3-F383-B265-3173-ACEFBA511C47}"/>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8200" y="1825625"/>
            <a:ext cx="10515600" cy="4351338"/>
          </a:xfrm>
        </p:spPr>
        <p:txBody>
          <a:bodyPr>
            <a:normAutofit/>
          </a:bodyPr>
          <a:lstStyle/>
          <a:p>
            <a:pPr marL="0" indent="0">
              <a:spcBef>
                <a:spcPts val="2500"/>
              </a:spcBef>
              <a:buNone/>
            </a:pPr>
            <a:r>
              <a:rPr lang="en-US" sz="2400" b="1" dirty="0"/>
              <a:t>Supplier Data Validation</a:t>
            </a:r>
          </a:p>
          <a:p>
            <a:pPr marL="0" lvl="1" indent="0">
              <a:buNone/>
            </a:pPr>
            <a:r>
              <a:rPr lang="en-US" dirty="0"/>
              <a:t>Robust data validation and approval records in supplier help prevent procurement errors and enable corrective actions during compliance failures.</a:t>
            </a:r>
          </a:p>
          <a:p>
            <a:pPr marL="0" indent="0">
              <a:spcBef>
                <a:spcPts val="2500"/>
              </a:spcBef>
              <a:buFont typeface="Arial" panose="020B0604020202020204" pitchFamily="34" charset="0"/>
              <a:buNone/>
            </a:pPr>
            <a:r>
              <a:rPr lang="en-US" sz="2400" b="1" dirty="0"/>
              <a:t>Ensuring Traceability and Trust</a:t>
            </a:r>
          </a:p>
          <a:p>
            <a:pPr marL="0" lvl="1" indent="0">
              <a:buFont typeface="Arial" panose="020B0604020202020204" pitchFamily="34" charset="0"/>
              <a:buNone/>
            </a:pPr>
            <a:r>
              <a:rPr lang="en-US" dirty="0"/>
              <a:t>Governance builds traceability and accountability in materials, fostering trust among stakeholders and supporting reliable project outcomes.</a:t>
            </a:r>
          </a:p>
          <a:p>
            <a:pPr marL="0" indent="0">
              <a:spcBef>
                <a:spcPts val="2500"/>
              </a:spcBef>
              <a:buFont typeface="Arial" panose="020B0604020202020204" pitchFamily="34" charset="0"/>
              <a:buNone/>
            </a:pPr>
            <a:r>
              <a:rPr lang="en-US" sz="2400" b="1" dirty="0"/>
              <a:t>Adaptability and Transparency</a:t>
            </a:r>
          </a:p>
          <a:p>
            <a:pPr marL="0" lvl="1" indent="0">
              <a:buFont typeface="Arial" panose="020B0604020202020204" pitchFamily="34" charset="0"/>
              <a:buNone/>
            </a:pPr>
            <a:r>
              <a:rPr lang="en-US" dirty="0"/>
              <a:t>Governance adds resilience to construction projects, ensuring adaptability to regulations and transparent certification processes, reducing the risk of blame in failures.</a:t>
            </a:r>
          </a:p>
        </p:txBody>
      </p:sp>
    </p:spTree>
    <p:extLst>
      <p:ext uri="{BB962C8B-B14F-4D97-AF65-F5344CB8AC3E}">
        <p14:creationId xmlns:p14="http://schemas.microsoft.com/office/powerpoint/2010/main" val="3038339650"/>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1DEE5A-6CEB-90F0-F19E-171757BE5A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6598E7-C2B5-21DE-AF31-3FEA1BF1AC86}"/>
              </a:ext>
            </a:extLst>
          </p:cNvPr>
          <p:cNvSpPr>
            <a:spLocks noGrp="1"/>
          </p:cNvSpPr>
          <p:nvPr>
            <p:ph type="title"/>
          </p:nvPr>
        </p:nvSpPr>
        <p:spPr>
          <a:xfrm>
            <a:off x="838200" y="365125"/>
            <a:ext cx="10515600" cy="1325563"/>
          </a:xfrm>
        </p:spPr>
        <p:txBody>
          <a:bodyPr anchor="ctr">
            <a:normAutofit/>
          </a:bodyPr>
          <a:lstStyle/>
          <a:p>
            <a:r>
              <a:rPr lang="en-US" b="1" dirty="0"/>
              <a:t>5. V. Example Access Decision Output (Governance-Ready)</a:t>
            </a:r>
            <a:endParaRPr lang="en-US" sz="4800" b="1" cap="none" spc="0" dirty="0">
              <a:solidFill>
                <a:schemeClr val="bg1"/>
              </a:solidFill>
            </a:endParaRPr>
          </a:p>
        </p:txBody>
      </p:sp>
      <p:sp>
        <p:nvSpPr>
          <p:cNvPr id="6" name="TextBox 5">
            <a:extLst>
              <a:ext uri="{FF2B5EF4-FFF2-40B4-BE49-F238E27FC236}">
                <a16:creationId xmlns:a16="http://schemas.microsoft.com/office/drawing/2014/main" id="{614F585A-2C24-E4E9-AF5C-C5B525AA24F0}"/>
              </a:ext>
            </a:extLst>
          </p:cNvPr>
          <p:cNvSpPr txBox="1"/>
          <p:nvPr/>
        </p:nvSpPr>
        <p:spPr>
          <a:xfrm>
            <a:off x="838200" y="2427146"/>
            <a:ext cx="6096000" cy="3970318"/>
          </a:xfrm>
          <a:prstGeom prst="rect">
            <a:avLst/>
          </a:prstGeom>
          <a:noFill/>
        </p:spPr>
        <p:txBody>
          <a:bodyPr wrap="square">
            <a:spAutoFit/>
          </a:bodyPr>
          <a:lstStyle/>
          <a:p>
            <a:r>
              <a:rPr lang="en-US" dirty="0">
                <a:solidFill>
                  <a:schemeClr val="bg1"/>
                </a:solidFill>
              </a:rPr>
              <a:t>{</a:t>
            </a:r>
          </a:p>
          <a:p>
            <a:r>
              <a:rPr lang="en-US" dirty="0">
                <a:solidFill>
                  <a:schemeClr val="bg1"/>
                </a:solidFill>
              </a:rPr>
              <a:t>  "user": "</a:t>
            </a:r>
            <a:r>
              <a:rPr lang="en-US" dirty="0" err="1">
                <a:solidFill>
                  <a:schemeClr val="bg1"/>
                </a:solidFill>
              </a:rPr>
              <a:t>amy.chan</a:t>
            </a:r>
            <a:r>
              <a:rPr lang="en-US" dirty="0">
                <a:solidFill>
                  <a:schemeClr val="bg1"/>
                </a:solidFill>
              </a:rPr>
              <a:t>",</a:t>
            </a:r>
          </a:p>
          <a:p>
            <a:r>
              <a:rPr lang="en-US" dirty="0">
                <a:solidFill>
                  <a:schemeClr val="bg1"/>
                </a:solidFill>
              </a:rPr>
              <a:t>  "role": "</a:t>
            </a:r>
            <a:r>
              <a:rPr lang="en-US" dirty="0" err="1">
                <a:solidFill>
                  <a:schemeClr val="bg1"/>
                </a:solidFill>
              </a:rPr>
              <a:t>SupplierTeam</a:t>
            </a:r>
            <a:r>
              <a:rPr lang="en-US" dirty="0">
                <a:solidFill>
                  <a:schemeClr val="bg1"/>
                </a:solidFill>
              </a:rPr>
              <a:t>",</a:t>
            </a:r>
          </a:p>
          <a:p>
            <a:r>
              <a:rPr lang="en-US" dirty="0">
                <a:solidFill>
                  <a:schemeClr val="bg1"/>
                </a:solidFill>
              </a:rPr>
              <a:t>  "attributes": {</a:t>
            </a:r>
          </a:p>
          <a:p>
            <a:r>
              <a:rPr lang="en-US" dirty="0">
                <a:solidFill>
                  <a:schemeClr val="bg1"/>
                </a:solidFill>
              </a:rPr>
              <a:t>    "region": "HK",</a:t>
            </a:r>
          </a:p>
          <a:p>
            <a:r>
              <a:rPr lang="en-US" dirty="0">
                <a:solidFill>
                  <a:schemeClr val="bg1"/>
                </a:solidFill>
              </a:rPr>
              <a:t>    "</a:t>
            </a:r>
            <a:r>
              <a:rPr lang="en-US" dirty="0" err="1">
                <a:solidFill>
                  <a:schemeClr val="bg1"/>
                </a:solidFill>
              </a:rPr>
              <a:t>clearance_level</a:t>
            </a:r>
            <a:r>
              <a:rPr lang="en-US" dirty="0">
                <a:solidFill>
                  <a:schemeClr val="bg1"/>
                </a:solidFill>
              </a:rPr>
              <a:t>": "medium"</a:t>
            </a:r>
          </a:p>
          <a:p>
            <a:r>
              <a:rPr lang="en-US" dirty="0">
                <a:solidFill>
                  <a:schemeClr val="bg1"/>
                </a:solidFill>
              </a:rPr>
              <a:t>  },</a:t>
            </a:r>
          </a:p>
          <a:p>
            <a:r>
              <a:rPr lang="en-US" dirty="0">
                <a:solidFill>
                  <a:schemeClr val="bg1"/>
                </a:solidFill>
              </a:rPr>
              <a:t>  "resource": "</a:t>
            </a:r>
            <a:r>
              <a:rPr lang="en-US" dirty="0" err="1">
                <a:solidFill>
                  <a:schemeClr val="bg1"/>
                </a:solidFill>
              </a:rPr>
              <a:t>supplier_validated</a:t>
            </a:r>
            <a:r>
              <a:rPr lang="en-US" dirty="0">
                <a:solidFill>
                  <a:schemeClr val="bg1"/>
                </a:solidFill>
              </a:rPr>
              <a:t>",</a:t>
            </a:r>
          </a:p>
          <a:p>
            <a:r>
              <a:rPr lang="en-US" dirty="0">
                <a:solidFill>
                  <a:schemeClr val="bg1"/>
                </a:solidFill>
              </a:rPr>
              <a:t>  "domain": "Supplier",</a:t>
            </a:r>
          </a:p>
          <a:p>
            <a:r>
              <a:rPr lang="en-US" dirty="0">
                <a:solidFill>
                  <a:schemeClr val="bg1"/>
                </a:solidFill>
              </a:rPr>
              <a:t>  "action": "read",</a:t>
            </a:r>
          </a:p>
          <a:p>
            <a:r>
              <a:rPr lang="en-US" dirty="0">
                <a:solidFill>
                  <a:schemeClr val="bg1"/>
                </a:solidFill>
              </a:rPr>
              <a:t>  "decision": "allow",</a:t>
            </a:r>
          </a:p>
          <a:p>
            <a:r>
              <a:rPr lang="en-US" dirty="0">
                <a:solidFill>
                  <a:schemeClr val="bg1"/>
                </a:solidFill>
              </a:rPr>
              <a:t>  "</a:t>
            </a:r>
            <a:r>
              <a:rPr lang="en-US" dirty="0" err="1">
                <a:solidFill>
                  <a:schemeClr val="bg1"/>
                </a:solidFill>
              </a:rPr>
              <a:t>policy_applied</a:t>
            </a:r>
            <a:r>
              <a:rPr lang="en-US" dirty="0">
                <a:solidFill>
                  <a:schemeClr val="bg1"/>
                </a:solidFill>
              </a:rPr>
              <a:t>": "</a:t>
            </a:r>
            <a:r>
              <a:rPr lang="en-US" dirty="0" err="1">
                <a:solidFill>
                  <a:schemeClr val="bg1"/>
                </a:solidFill>
              </a:rPr>
              <a:t>Supplier_Domain_Read</a:t>
            </a:r>
            <a:r>
              <a:rPr lang="en-US" dirty="0">
                <a:solidFill>
                  <a:schemeClr val="bg1"/>
                </a:solidFill>
              </a:rPr>
              <a:t>",</a:t>
            </a:r>
          </a:p>
          <a:p>
            <a:r>
              <a:rPr lang="en-US" dirty="0">
                <a:solidFill>
                  <a:schemeClr val="bg1"/>
                </a:solidFill>
              </a:rPr>
              <a:t>  "timestamp": "2026-01-02T14:45:00Z"</a:t>
            </a:r>
          </a:p>
          <a:p>
            <a:r>
              <a:rPr lang="en-US" dirty="0">
                <a:solidFill>
                  <a:schemeClr val="bg1"/>
                </a:solidFill>
              </a:rPr>
              <a:t>}</a:t>
            </a:r>
          </a:p>
        </p:txBody>
      </p:sp>
    </p:spTree>
    <p:extLst>
      <p:ext uri="{BB962C8B-B14F-4D97-AF65-F5344CB8AC3E}">
        <p14:creationId xmlns:p14="http://schemas.microsoft.com/office/powerpoint/2010/main" val="375160579"/>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334AC04-B1AC-85C5-18B8-83999AE010BF}"/>
              </a:ext>
            </a:extLst>
          </p:cNvPr>
          <p:cNvSpPr>
            <a:spLocks noGrp="1"/>
          </p:cNvSpPr>
          <p:nvPr>
            <p:ph type="title"/>
          </p:nvPr>
        </p:nvSpPr>
        <p:spPr/>
        <p:txBody>
          <a:bodyPr/>
          <a:lstStyle/>
          <a:p>
            <a:r>
              <a:rPr lang="en-US" dirty="0"/>
              <a:t>Appendix</a:t>
            </a:r>
          </a:p>
        </p:txBody>
      </p:sp>
    </p:spTree>
    <p:extLst>
      <p:ext uri="{BB962C8B-B14F-4D97-AF65-F5344CB8AC3E}">
        <p14:creationId xmlns:p14="http://schemas.microsoft.com/office/powerpoint/2010/main" val="6448798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28B8F8-C5B4-8486-45B4-053507FF388B}"/>
              </a:ext>
            </a:extLst>
          </p:cNvPr>
          <p:cNvSpPr>
            <a:spLocks noGrp="1"/>
          </p:cNvSpPr>
          <p:nvPr>
            <p:ph type="title"/>
          </p:nvPr>
        </p:nvSpPr>
        <p:spPr/>
        <p:txBody>
          <a:bodyPr/>
          <a:lstStyle/>
          <a:p>
            <a:r>
              <a:rPr lang="en-US" dirty="0"/>
              <a:t>Roles and Functions – Data Owner</a:t>
            </a:r>
          </a:p>
        </p:txBody>
      </p:sp>
      <p:sp>
        <p:nvSpPr>
          <p:cNvPr id="4" name="Content Placeholder 3">
            <a:extLst>
              <a:ext uri="{FF2B5EF4-FFF2-40B4-BE49-F238E27FC236}">
                <a16:creationId xmlns:a16="http://schemas.microsoft.com/office/drawing/2014/main" id="{EF1A4A17-6B31-C159-6550-6FB4E1E02144}"/>
              </a:ext>
            </a:extLst>
          </p:cNvPr>
          <p:cNvSpPr>
            <a:spLocks noGrp="1"/>
          </p:cNvSpPr>
          <p:nvPr>
            <p:ph idx="1"/>
          </p:nvPr>
        </p:nvSpPr>
        <p:spPr/>
        <p:txBody>
          <a:bodyPr/>
          <a:lstStyle/>
          <a:p>
            <a:pPr marL="0" indent="0">
              <a:buNone/>
            </a:pPr>
            <a:r>
              <a:rPr lang="en-US" dirty="0"/>
              <a:t>Owns the truth of the domain.</a:t>
            </a:r>
          </a:p>
          <a:p>
            <a:pPr lvl="0"/>
            <a:r>
              <a:rPr lang="en-US" dirty="0"/>
              <a:t>Approves usage</a:t>
            </a:r>
          </a:p>
          <a:p>
            <a:pPr lvl="0"/>
            <a:r>
              <a:rPr lang="en-US" dirty="0"/>
              <a:t>Signs off on compliance</a:t>
            </a:r>
          </a:p>
          <a:p>
            <a:pPr lvl="0"/>
            <a:r>
              <a:rPr lang="en-US" dirty="0"/>
              <a:t>Prioritizes access requests</a:t>
            </a:r>
          </a:p>
          <a:p>
            <a:pPr lvl="0"/>
            <a:r>
              <a:rPr lang="en-US" dirty="0"/>
              <a:t>Monitors usage patterns</a:t>
            </a:r>
          </a:p>
          <a:p>
            <a:pPr lvl="0"/>
            <a:r>
              <a:rPr lang="en-US" dirty="0"/>
              <a:t>Ensures data is used appropriately</a:t>
            </a:r>
          </a:p>
          <a:p>
            <a:endParaRPr lang="en-US" dirty="0"/>
          </a:p>
        </p:txBody>
      </p:sp>
    </p:spTree>
    <p:extLst>
      <p:ext uri="{BB962C8B-B14F-4D97-AF65-F5344CB8AC3E}">
        <p14:creationId xmlns:p14="http://schemas.microsoft.com/office/powerpoint/2010/main" val="40966956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75439E-F934-A8D9-F69E-0E97EF3AB2B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90CA5DB-B8CF-47C4-20B4-2597F8AE5B67}"/>
              </a:ext>
            </a:extLst>
          </p:cNvPr>
          <p:cNvSpPr>
            <a:spLocks noGrp="1"/>
          </p:cNvSpPr>
          <p:nvPr>
            <p:ph type="title"/>
          </p:nvPr>
        </p:nvSpPr>
        <p:spPr/>
        <p:txBody>
          <a:bodyPr/>
          <a:lstStyle/>
          <a:p>
            <a:r>
              <a:rPr lang="en-US" dirty="0"/>
              <a:t>Roles and Functions – Data Steward</a:t>
            </a:r>
          </a:p>
        </p:txBody>
      </p:sp>
      <p:sp>
        <p:nvSpPr>
          <p:cNvPr id="4" name="Content Placeholder 3">
            <a:extLst>
              <a:ext uri="{FF2B5EF4-FFF2-40B4-BE49-F238E27FC236}">
                <a16:creationId xmlns:a16="http://schemas.microsoft.com/office/drawing/2014/main" id="{EC367315-F47F-8311-FAD3-E3B937B6A6B0}"/>
              </a:ext>
            </a:extLst>
          </p:cNvPr>
          <p:cNvSpPr>
            <a:spLocks noGrp="1"/>
          </p:cNvSpPr>
          <p:nvPr>
            <p:ph idx="1"/>
          </p:nvPr>
        </p:nvSpPr>
        <p:spPr/>
        <p:txBody>
          <a:bodyPr/>
          <a:lstStyle/>
          <a:p>
            <a:pPr marL="0" indent="0">
              <a:buNone/>
            </a:pPr>
            <a:r>
              <a:rPr lang="en-US" dirty="0"/>
              <a:t>Operates under the Data Owner.</a:t>
            </a:r>
          </a:p>
          <a:p>
            <a:pPr lvl="0"/>
            <a:r>
              <a:rPr lang="en-US" dirty="0"/>
              <a:t>Owns the data glossary</a:t>
            </a:r>
          </a:p>
          <a:p>
            <a:pPr lvl="0"/>
            <a:r>
              <a:rPr lang="en-US" dirty="0"/>
              <a:t>Defines quality rules</a:t>
            </a:r>
          </a:p>
          <a:p>
            <a:pPr lvl="0"/>
            <a:r>
              <a:rPr lang="en-US" dirty="0"/>
              <a:t>Ensures lineage clarity</a:t>
            </a:r>
          </a:p>
          <a:p>
            <a:pPr lvl="0"/>
            <a:r>
              <a:rPr lang="en-US" dirty="0"/>
              <a:t>Maintains the data dictionary (technical schema)</a:t>
            </a:r>
          </a:p>
          <a:p>
            <a:endParaRPr lang="en-US" dirty="0"/>
          </a:p>
        </p:txBody>
      </p:sp>
    </p:spTree>
    <p:extLst>
      <p:ext uri="{BB962C8B-B14F-4D97-AF65-F5344CB8AC3E}">
        <p14:creationId xmlns:p14="http://schemas.microsoft.com/office/powerpoint/2010/main" val="236738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0ED9E4-674D-0C9D-E45A-27BB2059CFF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B578285-69F3-C69F-12CD-A56983514C73}"/>
              </a:ext>
            </a:extLst>
          </p:cNvPr>
          <p:cNvSpPr>
            <a:spLocks noGrp="1"/>
          </p:cNvSpPr>
          <p:nvPr>
            <p:ph type="title"/>
          </p:nvPr>
        </p:nvSpPr>
        <p:spPr/>
        <p:txBody>
          <a:bodyPr/>
          <a:lstStyle/>
          <a:p>
            <a:r>
              <a:rPr lang="en-US" dirty="0"/>
              <a:t>Roles and Functions – Data Custodian</a:t>
            </a:r>
            <a:r>
              <a:rPr lang="en-US" dirty="0">
                <a:effectLst/>
              </a:rPr>
              <a:t> </a:t>
            </a:r>
            <a:endParaRPr lang="en-US" dirty="0"/>
          </a:p>
        </p:txBody>
      </p:sp>
      <p:sp>
        <p:nvSpPr>
          <p:cNvPr id="4" name="Content Placeholder 3">
            <a:extLst>
              <a:ext uri="{FF2B5EF4-FFF2-40B4-BE49-F238E27FC236}">
                <a16:creationId xmlns:a16="http://schemas.microsoft.com/office/drawing/2014/main" id="{D62CDA3B-7BA2-4FF0-4827-05BDF081DB27}"/>
              </a:ext>
            </a:extLst>
          </p:cNvPr>
          <p:cNvSpPr>
            <a:spLocks noGrp="1"/>
          </p:cNvSpPr>
          <p:nvPr>
            <p:ph idx="1"/>
          </p:nvPr>
        </p:nvSpPr>
        <p:spPr/>
        <p:txBody>
          <a:bodyPr/>
          <a:lstStyle/>
          <a:p>
            <a:pPr marL="0" indent="0">
              <a:buNone/>
            </a:pPr>
            <a:r>
              <a:rPr lang="en-US" dirty="0"/>
              <a:t>Knows the source systems best.</a:t>
            </a:r>
          </a:p>
          <a:p>
            <a:pPr lvl="0"/>
            <a:r>
              <a:rPr lang="en-US" dirty="0"/>
              <a:t>Understands source schema</a:t>
            </a:r>
          </a:p>
          <a:p>
            <a:pPr lvl="0"/>
            <a:r>
              <a:rPr lang="en-US" dirty="0"/>
              <a:t>Knows which fields are reliable</a:t>
            </a:r>
          </a:p>
          <a:p>
            <a:pPr lvl="0"/>
            <a:r>
              <a:rPr lang="en-US" dirty="0"/>
              <a:t>Advises what to extract and how</a:t>
            </a:r>
          </a:p>
          <a:p>
            <a:endParaRPr lang="en-US" dirty="0"/>
          </a:p>
        </p:txBody>
      </p:sp>
    </p:spTree>
    <p:extLst>
      <p:ext uri="{BB962C8B-B14F-4D97-AF65-F5344CB8AC3E}">
        <p14:creationId xmlns:p14="http://schemas.microsoft.com/office/powerpoint/2010/main" val="12121995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214304-AEEA-115B-1016-E19045F6FFC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D276559-5ED2-6971-2164-6159C4F94CDE}"/>
              </a:ext>
            </a:extLst>
          </p:cNvPr>
          <p:cNvSpPr>
            <a:spLocks noGrp="1"/>
          </p:cNvSpPr>
          <p:nvPr>
            <p:ph type="title"/>
          </p:nvPr>
        </p:nvSpPr>
        <p:spPr/>
        <p:txBody>
          <a:bodyPr/>
          <a:lstStyle/>
          <a:p>
            <a:r>
              <a:rPr lang="en-US" dirty="0"/>
              <a:t>Roles and Functions – Data Engineer</a:t>
            </a:r>
            <a:r>
              <a:rPr lang="en-US" dirty="0">
                <a:effectLst/>
              </a:rPr>
              <a:t> </a:t>
            </a:r>
            <a:endParaRPr lang="en-US" dirty="0"/>
          </a:p>
        </p:txBody>
      </p:sp>
      <p:sp>
        <p:nvSpPr>
          <p:cNvPr id="4" name="Content Placeholder 3">
            <a:extLst>
              <a:ext uri="{FF2B5EF4-FFF2-40B4-BE49-F238E27FC236}">
                <a16:creationId xmlns:a16="http://schemas.microsoft.com/office/drawing/2014/main" id="{BDF81320-43EA-CFBA-EBE1-A981581BBF15}"/>
              </a:ext>
            </a:extLst>
          </p:cNvPr>
          <p:cNvSpPr>
            <a:spLocks noGrp="1"/>
          </p:cNvSpPr>
          <p:nvPr>
            <p:ph idx="1"/>
          </p:nvPr>
        </p:nvSpPr>
        <p:spPr/>
        <p:txBody>
          <a:bodyPr/>
          <a:lstStyle/>
          <a:p>
            <a:pPr marL="0" indent="0">
              <a:buNone/>
            </a:pPr>
            <a:r>
              <a:rPr lang="en-US" dirty="0"/>
              <a:t>The Implementer</a:t>
            </a:r>
          </a:p>
          <a:p>
            <a:pPr lvl="0"/>
            <a:r>
              <a:rPr lang="en-US" dirty="0"/>
              <a:t>Builds schema &amp; repositories</a:t>
            </a:r>
          </a:p>
          <a:p>
            <a:pPr lvl="0"/>
            <a:r>
              <a:rPr lang="en-US" dirty="0"/>
              <a:t>Implements glossary in metadata</a:t>
            </a:r>
          </a:p>
          <a:p>
            <a:pPr lvl="0"/>
            <a:r>
              <a:rPr lang="en-US" dirty="0"/>
              <a:t>Implements lineage</a:t>
            </a:r>
          </a:p>
          <a:p>
            <a:pPr lvl="0"/>
            <a:r>
              <a:rPr lang="en-US" dirty="0"/>
              <a:t>Implements authentication &amp; authorization</a:t>
            </a:r>
          </a:p>
          <a:p>
            <a:pPr lvl="0"/>
            <a:r>
              <a:rPr lang="en-US" dirty="0"/>
              <a:t>Ensures pipelines comply with standards</a:t>
            </a:r>
          </a:p>
          <a:p>
            <a:endParaRPr lang="en-US" dirty="0"/>
          </a:p>
        </p:txBody>
      </p:sp>
    </p:spTree>
    <p:extLst>
      <p:ext uri="{BB962C8B-B14F-4D97-AF65-F5344CB8AC3E}">
        <p14:creationId xmlns:p14="http://schemas.microsoft.com/office/powerpoint/2010/main" val="38539136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7F5DC3-AF88-0A3E-B00C-9E93D6C8935D}"/>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EF1A135-2227-7DFD-354D-66907411C74D}"/>
              </a:ext>
            </a:extLst>
          </p:cNvPr>
          <p:cNvSpPr>
            <a:spLocks noGrp="1"/>
          </p:cNvSpPr>
          <p:nvPr>
            <p:ph type="title"/>
          </p:nvPr>
        </p:nvSpPr>
        <p:spPr/>
        <p:txBody>
          <a:bodyPr/>
          <a:lstStyle/>
          <a:p>
            <a:r>
              <a:rPr lang="en-US" dirty="0"/>
              <a:t>Roles and Functions – Consulting Functions</a:t>
            </a:r>
          </a:p>
        </p:txBody>
      </p:sp>
      <p:sp>
        <p:nvSpPr>
          <p:cNvPr id="4" name="Content Placeholder 3">
            <a:extLst>
              <a:ext uri="{FF2B5EF4-FFF2-40B4-BE49-F238E27FC236}">
                <a16:creationId xmlns:a16="http://schemas.microsoft.com/office/drawing/2014/main" id="{7DE949EC-7312-56F9-DC36-05797B8D2E59}"/>
              </a:ext>
            </a:extLst>
          </p:cNvPr>
          <p:cNvSpPr>
            <a:spLocks noGrp="1"/>
          </p:cNvSpPr>
          <p:nvPr>
            <p:ph idx="1"/>
          </p:nvPr>
        </p:nvSpPr>
        <p:spPr/>
        <p:txBody>
          <a:bodyPr/>
          <a:lstStyle/>
          <a:p>
            <a:pPr marL="0" indent="0">
              <a:buNone/>
            </a:pPr>
            <a:r>
              <a:rPr lang="en-US" dirty="0"/>
              <a:t>Cybersecurity, Compliance, Internal Audit, </a:t>
            </a:r>
            <a:r>
              <a:rPr lang="en-US" dirty="0" err="1"/>
              <a:t>etc</a:t>
            </a:r>
            <a:endParaRPr lang="en-US" dirty="0"/>
          </a:p>
          <a:p>
            <a:pPr lvl="0"/>
            <a:r>
              <a:rPr lang="en-US" dirty="0"/>
              <a:t>Provide privacy rules</a:t>
            </a:r>
          </a:p>
          <a:p>
            <a:pPr lvl="0"/>
            <a:r>
              <a:rPr lang="en-US" dirty="0"/>
              <a:t>Provide security standards</a:t>
            </a:r>
          </a:p>
          <a:p>
            <a:pPr lvl="0"/>
            <a:r>
              <a:rPr lang="en-US" dirty="0"/>
              <a:t>Provide regulatory requirements</a:t>
            </a:r>
          </a:p>
          <a:p>
            <a:endParaRPr lang="en-US" dirty="0"/>
          </a:p>
        </p:txBody>
      </p:sp>
    </p:spTree>
    <p:extLst>
      <p:ext uri="{BB962C8B-B14F-4D97-AF65-F5344CB8AC3E}">
        <p14:creationId xmlns:p14="http://schemas.microsoft.com/office/powerpoint/2010/main" val="2389821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5EB38-B664-6A2B-FC7A-AED009155479}"/>
              </a:ext>
            </a:extLst>
          </p:cNvPr>
          <p:cNvSpPr>
            <a:spLocks noGrp="1"/>
          </p:cNvSpPr>
          <p:nvPr>
            <p:ph type="title"/>
          </p:nvPr>
        </p:nvSpPr>
        <p:spPr>
          <a:xfrm>
            <a:off x="838200" y="365125"/>
            <a:ext cx="10515600" cy="1325563"/>
          </a:xfrm>
        </p:spPr>
        <p:txBody>
          <a:bodyPr anchor="ctr">
            <a:normAutofit/>
          </a:bodyPr>
          <a:lstStyle/>
          <a:p>
            <a:r>
              <a:rPr lang="en-US" b="1" dirty="0"/>
              <a:t>2. High-Level Data Governance in 3 Areas</a:t>
            </a:r>
            <a:endParaRPr lang="en-US" sz="4800" b="1" cap="none" spc="0" dirty="0">
              <a:solidFill>
                <a:schemeClr val="bg1"/>
              </a:solidFill>
            </a:endParaRPr>
          </a:p>
        </p:txBody>
      </p:sp>
      <p:sp>
        <p:nvSpPr>
          <p:cNvPr id="4" name="Content Placeholder 3">
            <a:extLst>
              <a:ext uri="{FF2B5EF4-FFF2-40B4-BE49-F238E27FC236}">
                <a16:creationId xmlns:a16="http://schemas.microsoft.com/office/drawing/2014/main" id="{9E5B866C-D553-0D2C-2B8A-51405732D1AD}"/>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8200" y="1825625"/>
            <a:ext cx="10515600" cy="4351338"/>
          </a:xfrm>
        </p:spPr>
        <p:txBody>
          <a:bodyPr>
            <a:normAutofit lnSpcReduction="10000"/>
          </a:bodyPr>
          <a:lstStyle/>
          <a:p>
            <a:pPr marL="0" indent="0">
              <a:spcBef>
                <a:spcPts val="2500"/>
              </a:spcBef>
              <a:buFont typeface="Arial" panose="020B0604020202020204" pitchFamily="34" charset="0"/>
              <a:buNone/>
            </a:pPr>
            <a:r>
              <a:rPr lang="en-US" sz="2400" b="1" dirty="0"/>
              <a:t>Clear Data Ownership</a:t>
            </a:r>
          </a:p>
          <a:p>
            <a:pPr marL="0" lvl="1" indent="0">
              <a:buFont typeface="Arial" panose="020B0604020202020204" pitchFamily="34" charset="0"/>
              <a:buNone/>
            </a:pPr>
            <a:r>
              <a:rPr lang="en-US" dirty="0"/>
              <a:t>Defining who owns and manages data ensures accountability and reliable data stewardship across the organization.</a:t>
            </a:r>
          </a:p>
          <a:p>
            <a:pPr marL="0" indent="0">
              <a:spcBef>
                <a:spcPts val="2500"/>
              </a:spcBef>
              <a:buFont typeface="Arial" panose="020B0604020202020204" pitchFamily="34" charset="0"/>
              <a:buNone/>
            </a:pPr>
            <a:r>
              <a:rPr lang="en-US" sz="2400" b="1" dirty="0"/>
              <a:t>Transparency in Data Lineage</a:t>
            </a:r>
          </a:p>
          <a:p>
            <a:pPr marL="0" lvl="1" indent="0">
              <a:buFont typeface="Arial" panose="020B0604020202020204" pitchFamily="34" charset="0"/>
              <a:buNone/>
            </a:pPr>
            <a:r>
              <a:rPr lang="en-US" dirty="0"/>
              <a:t>Understanding the flow and history of data boosts trust and enables better decision-making within the business.</a:t>
            </a:r>
          </a:p>
          <a:p>
            <a:pPr marL="0" indent="0">
              <a:spcBef>
                <a:spcPts val="2500"/>
              </a:spcBef>
              <a:buFont typeface="Arial" panose="020B0604020202020204" pitchFamily="34" charset="0"/>
              <a:buNone/>
            </a:pPr>
            <a:r>
              <a:rPr lang="en-US" sz="2400" b="1" dirty="0"/>
              <a:t>Robust Access Control</a:t>
            </a:r>
          </a:p>
          <a:p>
            <a:pPr marL="0" lvl="1" indent="0">
              <a:buFont typeface="Arial" panose="020B0604020202020204" pitchFamily="34" charset="0"/>
              <a:buNone/>
            </a:pPr>
            <a:r>
              <a:rPr lang="en-US" dirty="0"/>
              <a:t>Strong access controls protect sensitive information and ensure only authorized users can interact with organizational data.</a:t>
            </a:r>
          </a:p>
          <a:p>
            <a:pPr marL="0" lvl="1" indent="0">
              <a:buFont typeface="Arial" panose="020B0604020202020204" pitchFamily="34" charset="0"/>
              <a:buNone/>
            </a:pPr>
            <a:endParaRPr lang="en-US" dirty="0"/>
          </a:p>
          <a:p>
            <a:pPr marL="0" lvl="1" indent="0">
              <a:buNone/>
            </a:pPr>
            <a:r>
              <a:rPr lang="en-US" b="1" dirty="0"/>
              <a:t>All of this must be implemented in the PLATFORM, not in PowerPoint.</a:t>
            </a:r>
          </a:p>
          <a:p>
            <a:pPr marL="0" lvl="1" indent="0">
              <a:buFont typeface="Arial" panose="020B0604020202020204" pitchFamily="34" charset="0"/>
              <a:buNone/>
            </a:pPr>
            <a:endParaRPr lang="en-US" dirty="0"/>
          </a:p>
        </p:txBody>
      </p:sp>
    </p:spTree>
    <p:extLst>
      <p:ext uri="{BB962C8B-B14F-4D97-AF65-F5344CB8AC3E}">
        <p14:creationId xmlns:p14="http://schemas.microsoft.com/office/powerpoint/2010/main" val="245219290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F5ABEA-E795-A933-C75E-916A556D0B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3E4EAB-0D19-6707-AF0B-2662F19D1B02}"/>
              </a:ext>
            </a:extLst>
          </p:cNvPr>
          <p:cNvSpPr>
            <a:spLocks noGrp="1"/>
          </p:cNvSpPr>
          <p:nvPr>
            <p:ph type="title"/>
          </p:nvPr>
        </p:nvSpPr>
        <p:spPr/>
        <p:txBody>
          <a:bodyPr anchor="ctr">
            <a:normAutofit fontScale="90000"/>
          </a:bodyPr>
          <a:lstStyle/>
          <a:p>
            <a:r>
              <a:rPr lang="en-US" b="1" dirty="0"/>
              <a:t>3. Data Domains — How Many and How to Define Them</a:t>
            </a:r>
            <a:r>
              <a:rPr lang="en-US" sz="5400" b="1" dirty="0">
                <a:solidFill>
                  <a:schemeClr val="bg1"/>
                </a:solidFill>
                <a:effectLst/>
              </a:rPr>
              <a:t> </a:t>
            </a:r>
            <a:endParaRPr lang="en-US" sz="4800" b="1" cap="none" spc="0" dirty="0">
              <a:solidFill>
                <a:schemeClr val="bg1"/>
              </a:solidFill>
            </a:endParaRPr>
          </a:p>
        </p:txBody>
      </p:sp>
      <p:sp>
        <p:nvSpPr>
          <p:cNvPr id="4" name="Content Placeholder 3">
            <a:extLst>
              <a:ext uri="{FF2B5EF4-FFF2-40B4-BE49-F238E27FC236}">
                <a16:creationId xmlns:a16="http://schemas.microsoft.com/office/drawing/2014/main" id="{07D7299E-3205-05F8-682C-0701A8F1AA1E}"/>
              </a:ext>
            </a:extLst>
          </p:cNvPr>
          <p:cNvSpPr>
            <a:spLocks noGrp="1"/>
          </p:cNvSpPr>
          <p:nvPr>
            <p:ph sz="half"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8200" y="2629189"/>
            <a:ext cx="5181600" cy="3452957"/>
          </a:xfrm>
        </p:spPr>
        <p:txBody>
          <a:bodyPr>
            <a:normAutofit/>
          </a:bodyPr>
          <a:lstStyle/>
          <a:p>
            <a:pPr marL="0" indent="0">
              <a:buNone/>
            </a:pPr>
            <a:r>
              <a:rPr lang="en-US" dirty="0"/>
              <a:t>For Construction scenarios, typical domains include:</a:t>
            </a:r>
          </a:p>
          <a:p>
            <a:pPr lvl="0">
              <a:buFont typeface="Wingdings" pitchFamily="2" charset="2"/>
              <a:buChar char="Ø"/>
            </a:pPr>
            <a:r>
              <a:rPr lang="en-US" dirty="0"/>
              <a:t>Supplier</a:t>
            </a:r>
          </a:p>
          <a:p>
            <a:pPr lvl="0">
              <a:buFont typeface="Wingdings" pitchFamily="2" charset="2"/>
              <a:buChar char="Ø"/>
            </a:pPr>
            <a:r>
              <a:rPr lang="en-US" dirty="0"/>
              <a:t>Material</a:t>
            </a:r>
          </a:p>
          <a:p>
            <a:pPr lvl="0">
              <a:buFont typeface="Wingdings" pitchFamily="2" charset="2"/>
              <a:buChar char="Ø"/>
            </a:pPr>
            <a:r>
              <a:rPr lang="en-US" dirty="0"/>
              <a:t>Client</a:t>
            </a:r>
          </a:p>
          <a:p>
            <a:pPr lvl="0">
              <a:buFont typeface="Wingdings" pitchFamily="2" charset="2"/>
              <a:buChar char="Ø"/>
            </a:pPr>
            <a:r>
              <a:rPr lang="en-US" dirty="0"/>
              <a:t>Engineer </a:t>
            </a:r>
          </a:p>
          <a:p>
            <a:pPr lvl="0">
              <a:buFont typeface="Wingdings" pitchFamily="2" charset="2"/>
              <a:buChar char="Ø"/>
            </a:pPr>
            <a:r>
              <a:rPr lang="en-US" dirty="0"/>
              <a:t>Project Portfolio</a:t>
            </a:r>
          </a:p>
        </p:txBody>
      </p:sp>
      <p:sp>
        <p:nvSpPr>
          <p:cNvPr id="3" name="Content Placeholder 2">
            <a:extLst>
              <a:ext uri="{FF2B5EF4-FFF2-40B4-BE49-F238E27FC236}">
                <a16:creationId xmlns:a16="http://schemas.microsoft.com/office/drawing/2014/main" id="{B23B931E-A35E-3EBA-7CC6-7BB5FA2F03CA}"/>
              </a:ext>
            </a:extLst>
          </p:cNvPr>
          <p:cNvSpPr>
            <a:spLocks noGrp="1"/>
          </p:cNvSpPr>
          <p:nvPr>
            <p:ph sz="half" idx="2"/>
          </p:nvPr>
        </p:nvSpPr>
        <p:spPr>
          <a:xfrm>
            <a:off x="6172200" y="2629189"/>
            <a:ext cx="5181600" cy="3452957"/>
          </a:xfrm>
        </p:spPr>
        <p:txBody>
          <a:bodyPr>
            <a:normAutofit/>
          </a:bodyPr>
          <a:lstStyle/>
          <a:p>
            <a:pPr marL="0" indent="0">
              <a:buNone/>
            </a:pPr>
            <a:r>
              <a:rPr lang="en-US" dirty="0"/>
              <a:t>Rule of thumb:  </a:t>
            </a:r>
          </a:p>
          <a:p>
            <a:pPr marL="0" indent="0">
              <a:buNone/>
            </a:pPr>
            <a:r>
              <a:rPr lang="en-US" dirty="0"/>
              <a:t>A domain exists when</a:t>
            </a:r>
          </a:p>
          <a:p>
            <a:pPr lvl="0">
              <a:buFont typeface="Wingdings" pitchFamily="2" charset="2"/>
              <a:buChar char="Ø"/>
            </a:pPr>
            <a:r>
              <a:rPr lang="en-US" dirty="0"/>
              <a:t>It has factual data</a:t>
            </a:r>
          </a:p>
          <a:p>
            <a:pPr lvl="0">
              <a:buFont typeface="Wingdings" pitchFamily="2" charset="2"/>
              <a:buChar char="Ø"/>
            </a:pPr>
            <a:r>
              <a:rPr lang="en-US" dirty="0"/>
              <a:t>It has a business owner</a:t>
            </a:r>
          </a:p>
          <a:p>
            <a:pPr lvl="0">
              <a:buFont typeface="Wingdings" pitchFamily="2" charset="2"/>
              <a:buChar char="Ø"/>
            </a:pPr>
            <a:r>
              <a:rPr lang="en-US" dirty="0"/>
              <a:t>It has distinct quality rules</a:t>
            </a:r>
          </a:p>
          <a:p>
            <a:pPr lvl="0">
              <a:buFont typeface="Wingdings" pitchFamily="2" charset="2"/>
              <a:buChar char="Ø"/>
            </a:pPr>
            <a:r>
              <a:rPr lang="en-US" dirty="0"/>
              <a:t>It has downstream dependencies</a:t>
            </a:r>
          </a:p>
          <a:p>
            <a:endParaRPr lang="en-US" dirty="0"/>
          </a:p>
        </p:txBody>
      </p:sp>
      <p:sp>
        <p:nvSpPr>
          <p:cNvPr id="6" name="TextBox 5">
            <a:extLst>
              <a:ext uri="{FF2B5EF4-FFF2-40B4-BE49-F238E27FC236}">
                <a16:creationId xmlns:a16="http://schemas.microsoft.com/office/drawing/2014/main" id="{4E0354F8-9426-9CE3-4365-3618C1CF79BD}"/>
              </a:ext>
            </a:extLst>
          </p:cNvPr>
          <p:cNvSpPr txBox="1"/>
          <p:nvPr/>
        </p:nvSpPr>
        <p:spPr>
          <a:xfrm>
            <a:off x="838200" y="2092548"/>
            <a:ext cx="10771909" cy="523220"/>
          </a:xfrm>
          <a:prstGeom prst="rect">
            <a:avLst/>
          </a:prstGeom>
          <a:noFill/>
        </p:spPr>
        <p:txBody>
          <a:bodyPr wrap="square">
            <a:spAutoFit/>
          </a:bodyPr>
          <a:lstStyle/>
          <a:p>
            <a:pPr marL="0" marR="0">
              <a:spcAft>
                <a:spcPts val="900"/>
              </a:spcAft>
              <a:buNone/>
            </a:pPr>
            <a:r>
              <a:rPr lang="en-US" sz="2800" b="1" spc="10" dirty="0">
                <a:solidFill>
                  <a:schemeClr val="bg1"/>
                </a:solidFill>
                <a:effectLst/>
                <a:latin typeface="Ginto Copilot Variable"/>
                <a:ea typeface="Times New Roman" panose="02020603050405020304" pitchFamily="18" charset="0"/>
                <a:cs typeface="Times New Roman" panose="02020603050405020304" pitchFamily="18" charset="0"/>
              </a:rPr>
              <a:t>A data domain is a business area with stable meaning and ownership.</a:t>
            </a:r>
            <a:endParaRPr lang="en-US" sz="2800" b="1" dirty="0">
              <a:solidFill>
                <a:schemeClr val="bg1"/>
              </a:solidFill>
              <a:effectLst/>
              <a:latin typeface="Ginto Copilot Variable"/>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320887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6587C4-EE03-6977-EBFF-65E523F9F3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2C5D0F-5199-42C7-CC8A-B2D4369313CF}"/>
              </a:ext>
            </a:extLst>
          </p:cNvPr>
          <p:cNvSpPr>
            <a:spLocks noGrp="1"/>
          </p:cNvSpPr>
          <p:nvPr>
            <p:ph type="title"/>
          </p:nvPr>
        </p:nvSpPr>
        <p:spPr/>
        <p:txBody>
          <a:bodyPr anchor="ctr">
            <a:normAutofit/>
          </a:bodyPr>
          <a:lstStyle/>
          <a:p>
            <a:r>
              <a:rPr lang="en-US" b="1" dirty="0"/>
              <a:t>4. Roles &amp; Responsibilities — What Actually Need to Know </a:t>
            </a:r>
            <a:endParaRPr lang="en-US" sz="4800" b="1" cap="none" spc="0" dirty="0">
              <a:solidFill>
                <a:schemeClr val="bg1"/>
              </a:solidFill>
            </a:endParaRPr>
          </a:p>
        </p:txBody>
      </p:sp>
      <p:sp>
        <p:nvSpPr>
          <p:cNvPr id="4" name="Content Placeholder 3">
            <a:extLst>
              <a:ext uri="{FF2B5EF4-FFF2-40B4-BE49-F238E27FC236}">
                <a16:creationId xmlns:a16="http://schemas.microsoft.com/office/drawing/2014/main" id="{04D8FA43-42F5-B506-52F5-428B91669F21}"/>
              </a:ext>
            </a:extLst>
          </p:cNvPr>
          <p:cNvSpPr>
            <a:spLocks noGrp="1"/>
          </p:cNvSpPr>
          <p:nvPr>
            <p:ph sz="half"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374073" y="1690689"/>
            <a:ext cx="5645727" cy="4802186"/>
          </a:xfrm>
        </p:spPr>
        <p:txBody>
          <a:bodyPr>
            <a:normAutofit lnSpcReduction="10000"/>
          </a:bodyPr>
          <a:lstStyle/>
          <a:p>
            <a:r>
              <a:rPr lang="en-US" dirty="0"/>
              <a:t>Data Owner</a:t>
            </a:r>
          </a:p>
          <a:p>
            <a:endParaRPr lang="en-US" dirty="0"/>
          </a:p>
          <a:p>
            <a:r>
              <a:rPr lang="en-US" dirty="0"/>
              <a:t>Data Steward</a:t>
            </a:r>
          </a:p>
          <a:p>
            <a:endParaRPr lang="en-US" dirty="0"/>
          </a:p>
          <a:p>
            <a:r>
              <a:rPr lang="en-US" dirty="0"/>
              <a:t>Data Custodian</a:t>
            </a:r>
          </a:p>
          <a:p>
            <a:endParaRPr lang="en-US" dirty="0"/>
          </a:p>
          <a:p>
            <a:r>
              <a:rPr lang="en-US" dirty="0"/>
              <a:t>Data Engineer</a:t>
            </a:r>
          </a:p>
          <a:p>
            <a:endParaRPr lang="en-US" dirty="0"/>
          </a:p>
          <a:p>
            <a:r>
              <a:rPr lang="en-US" dirty="0"/>
              <a:t>Consulting Functions</a:t>
            </a:r>
          </a:p>
          <a:p>
            <a:endParaRPr lang="en-US" dirty="0"/>
          </a:p>
        </p:txBody>
      </p:sp>
      <p:sp>
        <p:nvSpPr>
          <p:cNvPr id="3" name="Content Placeholder 2">
            <a:extLst>
              <a:ext uri="{FF2B5EF4-FFF2-40B4-BE49-F238E27FC236}">
                <a16:creationId xmlns:a16="http://schemas.microsoft.com/office/drawing/2014/main" id="{D2F9B859-27C7-A7D9-AC13-E3A51D9262D2}"/>
              </a:ext>
            </a:extLst>
          </p:cNvPr>
          <p:cNvSpPr>
            <a:spLocks noGrp="1"/>
          </p:cNvSpPr>
          <p:nvPr>
            <p:ph sz="half" idx="2"/>
          </p:nvPr>
        </p:nvSpPr>
        <p:spPr>
          <a:xfrm>
            <a:off x="6172199" y="1690689"/>
            <a:ext cx="5645727" cy="4802186"/>
          </a:xfrm>
        </p:spPr>
        <p:txBody>
          <a:bodyPr>
            <a:normAutofit lnSpcReduction="10000"/>
          </a:bodyPr>
          <a:lstStyle/>
          <a:p>
            <a:r>
              <a:rPr lang="en-US" dirty="0"/>
              <a:t>Owns the truth of the domain.</a:t>
            </a:r>
          </a:p>
          <a:p>
            <a:endParaRPr lang="en-US" dirty="0"/>
          </a:p>
          <a:p>
            <a:r>
              <a:rPr lang="en-US" dirty="0"/>
              <a:t>Operates under the Data Owner.</a:t>
            </a:r>
          </a:p>
          <a:p>
            <a:endParaRPr lang="en-US" dirty="0"/>
          </a:p>
          <a:p>
            <a:r>
              <a:rPr lang="en-US" dirty="0"/>
              <a:t>Knows the source systems best.</a:t>
            </a:r>
          </a:p>
          <a:p>
            <a:endParaRPr lang="en-US" dirty="0"/>
          </a:p>
          <a:p>
            <a:r>
              <a:rPr lang="en-US" dirty="0"/>
              <a:t>The implementer.</a:t>
            </a:r>
          </a:p>
          <a:p>
            <a:endParaRPr lang="en-US" dirty="0"/>
          </a:p>
          <a:p>
            <a:r>
              <a:rPr lang="en-US" dirty="0"/>
              <a:t>Cybersecurity, Compliance, Internal Audit, </a:t>
            </a:r>
            <a:r>
              <a:rPr lang="en-US" dirty="0" err="1"/>
              <a:t>etc</a:t>
            </a:r>
            <a:endParaRPr lang="en-US" dirty="0"/>
          </a:p>
          <a:p>
            <a:pPr marL="0" indent="0">
              <a:buNone/>
            </a:pPr>
            <a:endParaRPr lang="en-US" dirty="0"/>
          </a:p>
          <a:p>
            <a:endParaRPr lang="en-US" dirty="0"/>
          </a:p>
        </p:txBody>
      </p:sp>
    </p:spTree>
    <p:extLst>
      <p:ext uri="{BB962C8B-B14F-4D97-AF65-F5344CB8AC3E}">
        <p14:creationId xmlns:p14="http://schemas.microsoft.com/office/powerpoint/2010/main" val="292286389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754EE8-23F8-3685-78DE-11C7D34408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EB1247-BF89-19A2-E7D3-2A355F0DDD1C}"/>
              </a:ext>
            </a:extLst>
          </p:cNvPr>
          <p:cNvSpPr>
            <a:spLocks noGrp="1"/>
          </p:cNvSpPr>
          <p:nvPr>
            <p:ph type="title"/>
          </p:nvPr>
        </p:nvSpPr>
        <p:spPr>
          <a:xfrm>
            <a:off x="838200" y="365125"/>
            <a:ext cx="10515600" cy="1325563"/>
          </a:xfrm>
        </p:spPr>
        <p:txBody>
          <a:bodyPr anchor="ctr">
            <a:normAutofit/>
          </a:bodyPr>
          <a:lstStyle/>
          <a:p>
            <a:r>
              <a:rPr lang="en-US" b="1" dirty="0"/>
              <a:t>5. How Governance Is Implemented in the Data Platform </a:t>
            </a:r>
            <a:endParaRPr lang="en-US" sz="4800" b="1" cap="none" spc="0" dirty="0">
              <a:solidFill>
                <a:schemeClr val="bg1"/>
              </a:solidFill>
            </a:endParaRPr>
          </a:p>
        </p:txBody>
      </p:sp>
      <p:sp>
        <p:nvSpPr>
          <p:cNvPr id="4" name="Content Placeholder 3">
            <a:extLst>
              <a:ext uri="{FF2B5EF4-FFF2-40B4-BE49-F238E27FC236}">
                <a16:creationId xmlns:a16="http://schemas.microsoft.com/office/drawing/2014/main" id="{727337F6-4E95-C529-6692-B8501C08B87E}"/>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8200" y="1825625"/>
            <a:ext cx="10515600" cy="4351338"/>
          </a:xfrm>
        </p:spPr>
        <p:txBody>
          <a:bodyPr>
            <a:normAutofit/>
          </a:bodyPr>
          <a:lstStyle/>
          <a:p>
            <a:pPr marL="571500" indent="-571500">
              <a:buFont typeface="+mj-lt"/>
              <a:buAutoNum type="romanUcPeriod"/>
            </a:pPr>
            <a:r>
              <a:rPr lang="en-US" dirty="0"/>
              <a:t>Implementing Data Glossary in the Platform</a:t>
            </a:r>
          </a:p>
          <a:p>
            <a:pPr marL="571500" indent="-571500">
              <a:buFont typeface="+mj-lt"/>
              <a:buAutoNum type="romanUcPeriod"/>
            </a:pPr>
            <a:r>
              <a:rPr lang="en-US" dirty="0"/>
              <a:t>Implementing Data Quality Rules in Pipelines</a:t>
            </a:r>
          </a:p>
          <a:p>
            <a:pPr marL="571500" indent="-571500">
              <a:buFont typeface="+mj-lt"/>
              <a:buAutoNum type="romanUcPeriod"/>
            </a:pPr>
            <a:r>
              <a:rPr lang="en-US" dirty="0"/>
              <a:t>Implementing Lineage Extraction </a:t>
            </a:r>
          </a:p>
          <a:p>
            <a:pPr marL="571500" indent="-571500">
              <a:buFont typeface="+mj-lt"/>
              <a:buAutoNum type="romanUcPeriod"/>
            </a:pPr>
            <a:r>
              <a:rPr lang="en-US" dirty="0"/>
              <a:t>Implementing Authentication &amp; Authorization</a:t>
            </a:r>
            <a:r>
              <a:rPr lang="en-US" dirty="0">
                <a:effectLst/>
              </a:rPr>
              <a:t> </a:t>
            </a:r>
          </a:p>
          <a:p>
            <a:pPr marL="571500" indent="-571500">
              <a:buFont typeface="+mj-lt"/>
              <a:buAutoNum type="romanUcPeriod"/>
            </a:pPr>
            <a:r>
              <a:rPr lang="en-US" dirty="0"/>
              <a:t>Implementing Accountability Trails</a:t>
            </a:r>
          </a:p>
          <a:p>
            <a:endParaRPr lang="en-US" dirty="0"/>
          </a:p>
        </p:txBody>
      </p:sp>
    </p:spTree>
    <p:extLst>
      <p:ext uri="{BB962C8B-B14F-4D97-AF65-F5344CB8AC3E}">
        <p14:creationId xmlns:p14="http://schemas.microsoft.com/office/powerpoint/2010/main" val="18097560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67032E-71C8-B6C3-F169-5A14C58A74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8A2BD1-E2C1-D52F-04D2-EB2F704400D5}"/>
              </a:ext>
            </a:extLst>
          </p:cNvPr>
          <p:cNvSpPr>
            <a:spLocks noGrp="1"/>
          </p:cNvSpPr>
          <p:nvPr>
            <p:ph type="title"/>
          </p:nvPr>
        </p:nvSpPr>
        <p:spPr>
          <a:xfrm>
            <a:off x="838200" y="365125"/>
            <a:ext cx="10515600" cy="1325563"/>
          </a:xfrm>
        </p:spPr>
        <p:txBody>
          <a:bodyPr anchor="ctr">
            <a:normAutofit/>
          </a:bodyPr>
          <a:lstStyle/>
          <a:p>
            <a:r>
              <a:rPr lang="en-US" b="1" dirty="0"/>
              <a:t>5. I. </a:t>
            </a:r>
            <a:r>
              <a:rPr lang="en-US" dirty="0"/>
              <a:t>Implementing Data Glossary in the Platform</a:t>
            </a:r>
            <a:endParaRPr lang="en-US" sz="4800" b="1" cap="none" spc="0" dirty="0">
              <a:solidFill>
                <a:schemeClr val="bg1"/>
              </a:solidFill>
            </a:endParaRPr>
          </a:p>
        </p:txBody>
      </p:sp>
      <p:sp>
        <p:nvSpPr>
          <p:cNvPr id="4" name="Content Placeholder 3">
            <a:extLst>
              <a:ext uri="{FF2B5EF4-FFF2-40B4-BE49-F238E27FC236}">
                <a16:creationId xmlns:a16="http://schemas.microsoft.com/office/drawing/2014/main" id="{6FB58875-F2AF-E324-F9B5-EF23F90988F7}"/>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38200" y="1825625"/>
            <a:ext cx="10515600" cy="4351338"/>
          </a:xfrm>
        </p:spPr>
        <p:txBody>
          <a:bodyPr>
            <a:normAutofit/>
          </a:bodyPr>
          <a:lstStyle/>
          <a:p>
            <a:r>
              <a:rPr lang="en-US" dirty="0"/>
              <a:t>Glossary terms must map to:</a:t>
            </a:r>
          </a:p>
          <a:p>
            <a:pPr lvl="1"/>
            <a:r>
              <a:rPr lang="en-US" dirty="0"/>
              <a:t>Schema fields</a:t>
            </a:r>
          </a:p>
          <a:p>
            <a:pPr lvl="1"/>
            <a:r>
              <a:rPr lang="en-US" dirty="0"/>
              <a:t>Business definitions</a:t>
            </a:r>
          </a:p>
          <a:p>
            <a:pPr lvl="1"/>
            <a:r>
              <a:rPr lang="en-US" dirty="0"/>
              <a:t>Quality rules</a:t>
            </a:r>
          </a:p>
          <a:p>
            <a:pPr lvl="1"/>
            <a:r>
              <a:rPr lang="en-US" dirty="0"/>
              <a:t>Lineage</a:t>
            </a:r>
          </a:p>
          <a:p>
            <a:pPr lvl="1"/>
            <a:r>
              <a:rPr lang="en-US" dirty="0"/>
              <a:t>Owners &amp; stewards</a:t>
            </a:r>
          </a:p>
          <a:p>
            <a:r>
              <a:rPr lang="en-US" dirty="0"/>
              <a:t>Implementation:</a:t>
            </a:r>
          </a:p>
          <a:p>
            <a:pPr lvl="1"/>
            <a:r>
              <a:rPr lang="en-US" dirty="0"/>
              <a:t>Store glossary in metadata repo</a:t>
            </a:r>
          </a:p>
          <a:p>
            <a:pPr lvl="1"/>
            <a:r>
              <a:rPr lang="en-US" dirty="0"/>
              <a:t>Expose via catalog (Purview, Collibra, </a:t>
            </a:r>
            <a:r>
              <a:rPr lang="en-US" dirty="0" err="1"/>
              <a:t>DataHub</a:t>
            </a:r>
            <a:r>
              <a:rPr lang="en-US" dirty="0"/>
              <a:t>, Amundsen)</a:t>
            </a:r>
          </a:p>
          <a:p>
            <a:pPr lvl="1"/>
            <a:r>
              <a:rPr lang="en-US" dirty="0"/>
              <a:t>Link glossary → schema → pipeline → dashboard</a:t>
            </a:r>
          </a:p>
          <a:p>
            <a:endParaRPr lang="en-US" dirty="0"/>
          </a:p>
        </p:txBody>
      </p:sp>
    </p:spTree>
    <p:extLst>
      <p:ext uri="{BB962C8B-B14F-4D97-AF65-F5344CB8AC3E}">
        <p14:creationId xmlns:p14="http://schemas.microsoft.com/office/powerpoint/2010/main" val="114359430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1A8F00-1924-AB50-6CA5-0BD5F3022F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5E778B-2EA2-8E35-8D51-4D006309E568}"/>
              </a:ext>
            </a:extLst>
          </p:cNvPr>
          <p:cNvSpPr>
            <a:spLocks noGrp="1"/>
          </p:cNvSpPr>
          <p:nvPr>
            <p:ph type="title"/>
          </p:nvPr>
        </p:nvSpPr>
        <p:spPr>
          <a:xfrm>
            <a:off x="838200" y="365125"/>
            <a:ext cx="10515600" cy="1325563"/>
          </a:xfrm>
        </p:spPr>
        <p:txBody>
          <a:bodyPr anchor="ctr">
            <a:normAutofit/>
          </a:bodyPr>
          <a:lstStyle/>
          <a:p>
            <a:r>
              <a:rPr lang="en-US" b="1" dirty="0"/>
              <a:t>5. I. Data Glossary Architecture</a:t>
            </a:r>
            <a:endParaRPr lang="en-US" sz="4800" b="1" cap="none" spc="0" dirty="0">
              <a:solidFill>
                <a:schemeClr val="bg1"/>
              </a:solidFill>
            </a:endParaRPr>
          </a:p>
        </p:txBody>
      </p:sp>
      <p:pic>
        <p:nvPicPr>
          <p:cNvPr id="17" name="Picture 16" descr="A diagram of a business process&#10;&#10;AI-generated content may be incorrect.">
            <a:extLst>
              <a:ext uri="{FF2B5EF4-FFF2-40B4-BE49-F238E27FC236}">
                <a16:creationId xmlns:a16="http://schemas.microsoft.com/office/drawing/2014/main" id="{2ABBBBFE-E6F0-32A6-1CDB-C66111073FE0}"/>
              </a:ext>
            </a:extLst>
          </p:cNvPr>
          <p:cNvPicPr>
            <a:picLocks noChangeAspect="1"/>
          </p:cNvPicPr>
          <p:nvPr/>
        </p:nvPicPr>
        <p:blipFill>
          <a:blip r:embed="rId3"/>
          <a:stretch>
            <a:fillRect/>
          </a:stretch>
        </p:blipFill>
        <p:spPr>
          <a:xfrm>
            <a:off x="2209800" y="1563254"/>
            <a:ext cx="7772400" cy="5181600"/>
          </a:xfrm>
          <a:prstGeom prst="rect">
            <a:avLst/>
          </a:prstGeom>
        </p:spPr>
      </p:pic>
    </p:spTree>
    <p:extLst>
      <p:ext uri="{BB962C8B-B14F-4D97-AF65-F5344CB8AC3E}">
        <p14:creationId xmlns:p14="http://schemas.microsoft.com/office/powerpoint/2010/main" val="727823476"/>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6912</TotalTime>
  <Words>4661</Words>
  <Application>Microsoft Macintosh PowerPoint</Application>
  <PresentationFormat>Widescreen</PresentationFormat>
  <Paragraphs>507</Paragraphs>
  <Slides>36</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Ginto Copilot Variable</vt:lpstr>
      <vt:lpstr>Aptos</vt:lpstr>
      <vt:lpstr>Aptos Display</vt:lpstr>
      <vt:lpstr>Arial</vt:lpstr>
      <vt:lpstr>Wingdings</vt:lpstr>
      <vt:lpstr>Office Theme</vt:lpstr>
      <vt:lpstr>PowerPoint Presentation</vt:lpstr>
      <vt:lpstr>Agenda</vt:lpstr>
      <vt:lpstr>1. Why Governance Matters</vt:lpstr>
      <vt:lpstr>2. High-Level Data Governance in 3 Areas</vt:lpstr>
      <vt:lpstr>3. Data Domains — How Many and How to Define Them </vt:lpstr>
      <vt:lpstr>4. Roles &amp; Responsibilities — What Actually Need to Know </vt:lpstr>
      <vt:lpstr>5. How Governance Is Implemented in the Data Platform </vt:lpstr>
      <vt:lpstr>5. I. Implementing Data Glossary in the Platform</vt:lpstr>
      <vt:lpstr>5. I. Data Glossary Architecture</vt:lpstr>
      <vt:lpstr>5. I. Sample Metadata Schema (YAML)</vt:lpstr>
      <vt:lpstr>5. I. Sample Metadata Schema (JSON)</vt:lpstr>
      <vt:lpstr>5. II. Data Quality Architecture</vt:lpstr>
      <vt:lpstr>5. II. Sample Quality Schema (YAML)</vt:lpstr>
      <vt:lpstr>5. II. Sample Quality Schema (JSON)</vt:lpstr>
      <vt:lpstr>5. III. Data Lineage Extraction Architecture</vt:lpstr>
      <vt:lpstr>5. III. SQL Lineage Extractor (Python Example)</vt:lpstr>
      <vt:lpstr>5. III. Column‑Level Lineage Extraction (SQL)</vt:lpstr>
      <vt:lpstr>5. III. PySpark Lineage Extractor (Simplified)</vt:lpstr>
      <vt:lpstr>5. III. Unified Lineage Metadata Output</vt:lpstr>
      <vt:lpstr>5. III. Engineering Notes</vt:lpstr>
      <vt:lpstr>5. IV. Authentication &amp; Authorization Architecture</vt:lpstr>
      <vt:lpstr>5. IV. Domain-based RBAC (YAML)</vt:lpstr>
      <vt:lpstr>5. IV. ABAC Attribute Definitions (YAML)</vt:lpstr>
      <vt:lpstr>5. IV. Combined RBAC + ABAC Access Policy Template</vt:lpstr>
      <vt:lpstr>5. IV. Row-Level Security (ABAC) Template</vt:lpstr>
      <vt:lpstr>5. IV. Field-Level Security Template</vt:lpstr>
      <vt:lpstr>5. V. Accountability Trails Architecture</vt:lpstr>
      <vt:lpstr>5. V. Access Approval Workflow Template</vt:lpstr>
      <vt:lpstr>5. V. Audit Logging Template</vt:lpstr>
      <vt:lpstr>5. V. Example Access Decision Output (Governance-Ready)</vt:lpstr>
      <vt:lpstr>Appendix</vt:lpstr>
      <vt:lpstr>Roles and Functions – Data Owner</vt:lpstr>
      <vt:lpstr>Roles and Functions – Data Steward</vt:lpstr>
      <vt:lpstr>Roles and Functions – Data Custodian </vt:lpstr>
      <vt:lpstr>Roles and Functions – Data Engineer </vt:lpstr>
      <vt:lpstr>Roles and Functions – Consulting Functions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German Chung</dc:creator>
  <cp:lastModifiedBy>German Chung</cp:lastModifiedBy>
  <cp:revision>2</cp:revision>
  <dcterms:created xsi:type="dcterms:W3CDTF">2026-01-02T06:34:15Z</dcterms:created>
  <dcterms:modified xsi:type="dcterms:W3CDTF">2026-01-09T02:57:15Z</dcterms:modified>
</cp:coreProperties>
</file>

<file path=docProps/thumbnail.jpeg>
</file>